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3" r:id="rId2"/>
    <p:sldId id="257" r:id="rId3"/>
    <p:sldId id="258" r:id="rId4"/>
    <p:sldId id="264" r:id="rId5"/>
    <p:sldId id="267" r:id="rId6"/>
    <p:sldId id="268" r:id="rId7"/>
    <p:sldId id="260" r:id="rId8"/>
    <p:sldId id="265" r:id="rId9"/>
    <p:sldId id="261" r:id="rId10"/>
    <p:sldId id="259" r:id="rId11"/>
    <p:sldId id="270" r:id="rId12"/>
    <p:sldId id="271" r:id="rId13"/>
    <p:sldId id="273" r:id="rId14"/>
    <p:sldId id="272" r:id="rId15"/>
    <p:sldId id="274" r:id="rId16"/>
    <p:sldId id="275" r:id="rId17"/>
    <p:sldId id="281" r:id="rId18"/>
    <p:sldId id="276" r:id="rId19"/>
    <p:sldId id="277" r:id="rId20"/>
    <p:sldId id="279" r:id="rId21"/>
    <p:sldId id="280" r:id="rId22"/>
    <p:sldId id="278"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30" autoAdjust="0"/>
  </p:normalViewPr>
  <p:slideViewPr>
    <p:cSldViewPr>
      <p:cViewPr>
        <p:scale>
          <a:sx n="50" d="100"/>
          <a:sy n="50" d="100"/>
        </p:scale>
        <p:origin x="-882" y="-5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24634-5A55-4C9F-A963-D5F1EDEC8E50}" type="datetimeFigureOut">
              <a:rPr lang="en-ZA" smtClean="0"/>
              <a:pPr/>
              <a:t>2012/10/28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1E470-BEC0-4BC8-A178-5CE90D865114}"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Douglas_A._Laws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en.wikipedia.org/wiki/Swarm_intellige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Breakdown:</a:t>
            </a:r>
          </a:p>
          <a:p>
            <a:r>
              <a:rPr lang="en-ZA" sz="1200" b="0" i="0" kern="1200" dirty="0" smtClean="0">
                <a:solidFill>
                  <a:schemeClr val="tx1"/>
                </a:solidFill>
                <a:latin typeface="+mn-lt"/>
                <a:ea typeface="+mn-ea"/>
                <a:cs typeface="+mn-cs"/>
              </a:rPr>
              <a:t>1. Intro - reminder us what you are doing and why - quick summary of first few slides from first talk.</a:t>
            </a:r>
            <a:r>
              <a:rPr lang="en-ZA" dirty="0" smtClean="0"/>
              <a:t/>
            </a:r>
            <a:br>
              <a:rPr lang="en-ZA" dirty="0" smtClean="0"/>
            </a:br>
            <a:r>
              <a:rPr lang="en-ZA" sz="1200" b="0" i="0" kern="1200" dirty="0" smtClean="0">
                <a:solidFill>
                  <a:schemeClr val="tx1"/>
                </a:solidFill>
                <a:latin typeface="+mn-lt"/>
                <a:ea typeface="+mn-ea"/>
                <a:cs typeface="+mn-cs"/>
              </a:rPr>
              <a:t>2. Give us some meat about the project - design, some implementation etc.</a:t>
            </a:r>
            <a:r>
              <a:rPr lang="en-ZA" dirty="0" smtClean="0"/>
              <a:t/>
            </a:r>
            <a:br>
              <a:rPr lang="en-ZA" dirty="0" smtClean="0"/>
            </a:br>
            <a:r>
              <a:rPr lang="en-ZA" sz="1200" b="0" i="0" kern="1200" dirty="0" smtClean="0">
                <a:solidFill>
                  <a:schemeClr val="tx1"/>
                </a:solidFill>
                <a:latin typeface="+mn-lt"/>
                <a:ea typeface="+mn-ea"/>
                <a:cs typeface="+mn-cs"/>
              </a:rPr>
              <a:t>3. Discuss any problems that required changes to be made to the original plan. </a:t>
            </a:r>
            <a:r>
              <a:rPr lang="en-ZA" dirty="0" smtClean="0"/>
              <a:t/>
            </a:r>
            <a:br>
              <a:rPr lang="en-ZA" dirty="0" smtClean="0"/>
            </a:br>
            <a:r>
              <a:rPr lang="en-ZA" sz="1200" b="0" i="0" kern="1200" dirty="0" smtClean="0">
                <a:solidFill>
                  <a:schemeClr val="tx1"/>
                </a:solidFill>
                <a:latin typeface="+mn-lt"/>
                <a:ea typeface="+mn-ea"/>
                <a:cs typeface="+mn-cs"/>
              </a:rPr>
              <a:t>4. Give any tentative results that have been found - if any</a:t>
            </a:r>
            <a:r>
              <a:rPr lang="en-ZA" dirty="0" smtClean="0"/>
              <a:t/>
            </a:r>
            <a:br>
              <a:rPr lang="en-ZA" dirty="0" smtClean="0"/>
            </a:br>
            <a:r>
              <a:rPr lang="en-ZA" sz="1200" b="0" i="0" kern="1200" dirty="0" smtClean="0">
                <a:solidFill>
                  <a:schemeClr val="tx1"/>
                </a:solidFill>
                <a:latin typeface="+mn-lt"/>
                <a:ea typeface="+mn-ea"/>
                <a:cs typeface="+mn-cs"/>
              </a:rPr>
              <a:t>5. Discuss what still needs to be done</a:t>
            </a:r>
            <a:r>
              <a:rPr lang="en-ZA" dirty="0" smtClean="0"/>
              <a:t/>
            </a:r>
            <a:br>
              <a:rPr lang="en-ZA" dirty="0" smtClean="0"/>
            </a:br>
            <a:r>
              <a:rPr lang="en-ZA" sz="1200" b="0" i="0" kern="1200" dirty="0" smtClean="0">
                <a:solidFill>
                  <a:schemeClr val="tx1"/>
                </a:solidFill>
                <a:latin typeface="+mn-lt"/>
                <a:ea typeface="+mn-ea"/>
                <a:cs typeface="+mn-cs"/>
              </a:rPr>
              <a:t>6. Conclude</a:t>
            </a:r>
            <a:endParaRPr lang="en-ZA" dirty="0"/>
          </a:p>
        </p:txBody>
      </p:sp>
      <p:sp>
        <p:nvSpPr>
          <p:cNvPr id="4" name="Slide Number Placeholder 3"/>
          <p:cNvSpPr>
            <a:spLocks noGrp="1"/>
          </p:cNvSpPr>
          <p:nvPr>
            <p:ph type="sldNum" sz="quarter" idx="10"/>
          </p:nvPr>
        </p:nvSpPr>
        <p:spPr/>
        <p:txBody>
          <a:bodyPr/>
          <a:lstStyle/>
          <a:p>
            <a:fld id="{94A1E470-BEC0-4BC8-A178-5CE90D865114}" type="slidenum">
              <a:rPr lang="en-ZA" smtClean="0"/>
              <a:pPr/>
              <a:t>1</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r>
              <a:rPr lang="en-ZA" dirty="0" smtClean="0"/>
              <a:t>There</a:t>
            </a:r>
            <a:r>
              <a:rPr lang="en-ZA" baseline="0" dirty="0" smtClean="0"/>
              <a:t> are many methods available to simulate crowds of people, I’ll elaborate on some of then in the next slide. Each method has its own advantages and disadvantages: for example some techniques are really cheap, while others cost an arm and a leg. The more expensive ones obtain more accurate and reliable results, while the cheaper options give only a vague representation of how a crowd </a:t>
            </a:r>
            <a:r>
              <a:rPr lang="en-ZA" baseline="0" dirty="0" err="1" smtClean="0"/>
              <a:t>mgiht</a:t>
            </a:r>
            <a:r>
              <a:rPr lang="en-ZA" baseline="0" dirty="0" smtClean="0"/>
              <a:t> behave. In some situations one might be more appropriate than the other.</a:t>
            </a:r>
          </a:p>
          <a:p>
            <a:pPr lvl="1">
              <a:buFont typeface="Arial" pitchFamily="34" charset="0"/>
              <a:buNone/>
            </a:pPr>
            <a:endParaRPr lang="en-ZA" baseline="0" dirty="0" smtClean="0"/>
          </a:p>
          <a:p>
            <a:pPr lvl="1">
              <a:buFont typeface="Arial" pitchFamily="34" charset="0"/>
              <a:buNone/>
            </a:pPr>
            <a:r>
              <a:rPr lang="en-ZA" baseline="0" dirty="0" smtClean="0"/>
              <a:t>The reason I want to compare the major crowd simulation techniques is 2 fold: I want to find out when each method of crowd simulation is appropriate, hopefully saving people time and effort in the future. The second reason is that there are just so many benefits, in so many fields, to be gained from appropriate use of crowd simulation. </a:t>
            </a:r>
            <a:endParaRPr lang="en-ZA" dirty="0" smtClean="0"/>
          </a:p>
          <a:p>
            <a:pPr lvl="1">
              <a:buFont typeface="Arial" pitchFamily="34" charset="0"/>
              <a:buChar char="•"/>
            </a:pPr>
            <a:r>
              <a:rPr lang="en-ZA" dirty="0" smtClean="0"/>
              <a:t>For Example</a:t>
            </a:r>
          </a:p>
          <a:p>
            <a:pPr lvl="1">
              <a:buFont typeface="Arial" pitchFamily="34" charset="0"/>
              <a:buChar char="•"/>
            </a:pPr>
            <a:r>
              <a:rPr lang="en-ZA" dirty="0" smtClean="0"/>
              <a:t>Pedestrian simulation</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Airlines have used swarm theory to simulate passengers boarding a plane. Southwest Airlines researcher </a:t>
            </a:r>
            <a:r>
              <a:rPr lang="en-ZA" dirty="0" smtClean="0">
                <a:hlinkClick r:id="rId3" tooltip="Douglas A. Lawson"/>
              </a:rPr>
              <a:t>Douglas A. Lawson</a:t>
            </a:r>
            <a:r>
              <a:rPr lang="en-ZA" dirty="0" smtClean="0"/>
              <a:t> used an ant-based computer simulation employing only six interaction rules to evaluate boarding times using various boarding methods.(Miller, 2010, xii-xviii).</a:t>
            </a:r>
            <a:r>
              <a:rPr lang="en-ZA" baseline="30000" dirty="0" smtClean="0">
                <a:hlinkClick r:id="rId4"/>
              </a:rPr>
              <a:t>[30]</a:t>
            </a:r>
            <a:endParaRPr lang="en-ZA" dirty="0" smtClean="0"/>
          </a:p>
          <a:p>
            <a:pPr lvl="2">
              <a:buFont typeface="Arial" pitchFamily="34" charset="0"/>
              <a:buNone/>
            </a:pPr>
            <a:r>
              <a:rPr lang="en-ZA" dirty="0" smtClean="0"/>
              <a:t>-Save time, detect potential</a:t>
            </a:r>
            <a:r>
              <a:rPr lang="en-ZA" baseline="0" dirty="0" smtClean="0"/>
              <a:t> problems</a:t>
            </a:r>
            <a:endParaRPr lang="en-ZA" dirty="0" smtClean="0"/>
          </a:p>
          <a:p>
            <a:pPr lvl="1">
              <a:buFont typeface="Arial" pitchFamily="34" charset="0"/>
              <a:buChar char="•"/>
            </a:pPr>
            <a:endParaRPr lang="en-ZA"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Safety evaluation</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Panicked crowds</a:t>
            </a:r>
          </a:p>
          <a:p>
            <a:pPr lvl="2">
              <a:buFont typeface="Arial" pitchFamily="34" charset="0"/>
              <a:buChar char="•"/>
            </a:pPr>
            <a:r>
              <a:rPr lang="en-ZA" dirty="0" smtClean="0"/>
              <a:t>Find</a:t>
            </a:r>
            <a:r>
              <a:rPr lang="en-ZA" baseline="0" dirty="0" smtClean="0"/>
              <a:t> dander zones</a:t>
            </a:r>
          </a:p>
          <a:p>
            <a:pPr lvl="2">
              <a:buFont typeface="Arial" pitchFamily="34" charset="0"/>
              <a:buChar char="•"/>
            </a:pPr>
            <a:r>
              <a:rPr lang="en-ZA" baseline="0" dirty="0" smtClean="0"/>
              <a:t>Determine if a venue is safe – concert, stadium, </a:t>
            </a:r>
            <a:r>
              <a:rPr lang="en-ZA" baseline="0" dirty="0" err="1" smtClean="0"/>
              <a:t>theater</a:t>
            </a:r>
            <a:r>
              <a:rPr lang="en-ZA" baseline="0" dirty="0" smtClean="0"/>
              <a:t> etc...</a:t>
            </a:r>
            <a:endParaRPr lang="en-ZA" dirty="0" smtClean="0"/>
          </a:p>
          <a:p>
            <a:pPr lvl="1">
              <a:buFont typeface="Arial" pitchFamily="34" charset="0"/>
              <a:buChar char="•"/>
            </a:pPr>
            <a:endParaRPr lang="en-ZA"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Architectural optimisation</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Make</a:t>
            </a:r>
            <a:r>
              <a:rPr lang="en-ZA" baseline="0" dirty="0" smtClean="0"/>
              <a:t> pedestrian movement efficient, </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baseline="0" dirty="0" smtClean="0"/>
              <a:t>Detect potential problems</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Detection of bottlenecks</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ZA" dirty="0" smtClean="0"/>
          </a:p>
          <a:p>
            <a:pPr lvl="1">
              <a:buFont typeface="Arial" pitchFamily="34" charset="0"/>
              <a:buNone/>
            </a:pPr>
            <a:endParaRPr lang="en-ZA" dirty="0" smtClean="0"/>
          </a:p>
          <a:p>
            <a:pPr lvl="1">
              <a:buFont typeface="Arial" pitchFamily="34" charset="0"/>
              <a:buChar char="•"/>
            </a:pPr>
            <a:r>
              <a:rPr lang="en-ZA" dirty="0" smtClean="0"/>
              <a:t>Entertainment Industry</a:t>
            </a:r>
          </a:p>
          <a:p>
            <a:pPr lvl="2">
              <a:buFont typeface="Arial" pitchFamily="34" charset="0"/>
              <a:buChar char="•"/>
            </a:pPr>
            <a:r>
              <a:rPr lang="en-ZA" dirty="0" smtClean="0"/>
              <a:t>It used to be extremely costly to use CGI to generate a crowd for movies (every single bone,</a:t>
            </a:r>
            <a:r>
              <a:rPr lang="en-ZA" baseline="0" dirty="0" smtClean="0"/>
              <a:t> in every single model had to be adjusted “by hand”)</a:t>
            </a:r>
            <a:r>
              <a:rPr lang="en-ZA" dirty="0" smtClean="0"/>
              <a:t>,</a:t>
            </a:r>
            <a:r>
              <a:rPr lang="en-ZA" baseline="0" dirty="0" smtClean="0"/>
              <a:t> however once programs such as Massive where developed costs plummeted allowing people in the entertainment industry to more easily recreate their artistic vision, in HD no less. </a:t>
            </a:r>
            <a:endParaRPr lang="en-ZA" dirty="0" smtClean="0"/>
          </a:p>
          <a:p>
            <a:endParaRPr lang="en-ZA" dirty="0"/>
          </a:p>
        </p:txBody>
      </p:sp>
      <p:sp>
        <p:nvSpPr>
          <p:cNvPr id="4" name="Slide Number Placeholder 3"/>
          <p:cNvSpPr>
            <a:spLocks noGrp="1"/>
          </p:cNvSpPr>
          <p:nvPr>
            <p:ph type="sldNum" sz="quarter" idx="10"/>
          </p:nvPr>
        </p:nvSpPr>
        <p:spPr/>
        <p:txBody>
          <a:bodyPr/>
          <a:lstStyle/>
          <a:p>
            <a:fld id="{94A1E470-BEC0-4BC8-A178-5CE90D865114}" type="slidenum">
              <a:rPr lang="en-ZA" smtClean="0"/>
              <a:pPr/>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ZA" sz="2800" dirty="0" smtClean="0"/>
              <a:t>Cellular Automata</a:t>
            </a:r>
          </a:p>
          <a:p>
            <a:pPr lvl="1">
              <a:buFont typeface="Arial" pitchFamily="34" charset="0"/>
              <a:buChar char="•"/>
            </a:pPr>
            <a:r>
              <a:rPr lang="en-ZA" sz="2800" dirty="0" smtClean="0"/>
              <a:t>Rule-based Models		(Reynolds)</a:t>
            </a:r>
          </a:p>
          <a:p>
            <a:pPr lvl="1">
              <a:buFont typeface="Arial" pitchFamily="34" charset="0"/>
              <a:buChar char="•"/>
            </a:pPr>
            <a:r>
              <a:rPr lang="en-ZA" sz="2800" dirty="0" smtClean="0"/>
              <a:t>Social Forces Models	(Dirk </a:t>
            </a:r>
            <a:r>
              <a:rPr lang="en-ZA" sz="2800" dirty="0" err="1" smtClean="0"/>
              <a:t>Helbing</a:t>
            </a:r>
            <a:r>
              <a:rPr lang="en-ZA" sz="280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ZA"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ZA" sz="2800" dirty="0" err="1" smtClean="0"/>
              <a:t>MassMotion</a:t>
            </a:r>
            <a:r>
              <a:rPr lang="en-ZA" sz="2800" dirty="0" smtClean="0"/>
              <a:t> – </a:t>
            </a:r>
            <a:r>
              <a:rPr lang="en-ZA" sz="2800" dirty="0" err="1" smtClean="0"/>
              <a:t>Oasys</a:t>
            </a:r>
            <a:r>
              <a:rPr lang="en-ZA" sz="2800" dirty="0" smtClean="0"/>
              <a:t> Software</a:t>
            </a:r>
          </a:p>
          <a:p>
            <a:endParaRPr lang="en-ZA" dirty="0"/>
          </a:p>
        </p:txBody>
      </p:sp>
      <p:sp>
        <p:nvSpPr>
          <p:cNvPr id="4" name="Slide Number Placeholder 3"/>
          <p:cNvSpPr>
            <a:spLocks noGrp="1"/>
          </p:cNvSpPr>
          <p:nvPr>
            <p:ph type="sldNum" sz="quarter" idx="10"/>
          </p:nvPr>
        </p:nvSpPr>
        <p:spPr/>
        <p:txBody>
          <a:bodyPr/>
          <a:lstStyle/>
          <a:p>
            <a:fld id="{94A1E470-BEC0-4BC8-A178-5CE90D865114}"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Red have been researched</a:t>
            </a:r>
          </a:p>
          <a:p>
            <a:r>
              <a:rPr lang="en-ZA" dirty="0" smtClean="0"/>
              <a:t>Need</a:t>
            </a:r>
            <a:r>
              <a:rPr lang="en-ZA" baseline="0" dirty="0" smtClean="0"/>
              <a:t> a representative sample of about 10 (possibly more)</a:t>
            </a:r>
          </a:p>
          <a:p>
            <a:endParaRPr lang="en-ZA" baseline="0" dirty="0" smtClean="0"/>
          </a:p>
        </p:txBody>
      </p:sp>
      <p:sp>
        <p:nvSpPr>
          <p:cNvPr id="4" name="Slide Number Placeholder 3"/>
          <p:cNvSpPr>
            <a:spLocks noGrp="1"/>
          </p:cNvSpPr>
          <p:nvPr>
            <p:ph type="sldNum" sz="quarter" idx="10"/>
          </p:nvPr>
        </p:nvSpPr>
        <p:spPr/>
        <p:txBody>
          <a:bodyPr/>
          <a:lstStyle/>
          <a:p>
            <a:fld id="{94A1E470-BEC0-4BC8-A178-5CE90D865114}"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Red – Huge</a:t>
            </a:r>
            <a:r>
              <a:rPr lang="en-ZA" baseline="0" dirty="0" smtClean="0"/>
              <a:t> cost</a:t>
            </a:r>
          </a:p>
          <a:p>
            <a:r>
              <a:rPr lang="en-ZA" baseline="0" dirty="0" smtClean="0"/>
              <a:t>Purple – Hardware issues</a:t>
            </a:r>
            <a:endParaRPr lang="en-ZA" dirty="0"/>
          </a:p>
        </p:txBody>
      </p:sp>
      <p:sp>
        <p:nvSpPr>
          <p:cNvPr id="4" name="Slide Number Placeholder 3"/>
          <p:cNvSpPr>
            <a:spLocks noGrp="1"/>
          </p:cNvSpPr>
          <p:nvPr>
            <p:ph type="sldNum" sz="quarter" idx="10"/>
          </p:nvPr>
        </p:nvSpPr>
        <p:spPr/>
        <p:txBody>
          <a:bodyPr/>
          <a:lstStyle/>
          <a:p>
            <a:fld id="{94A1E470-BEC0-4BC8-A178-5CE90D865114}" type="slidenum">
              <a:rPr lang="en-ZA" smtClean="0"/>
              <a:pPr/>
              <a:t>16</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ZA" dirty="0" smtClean="0"/>
              <a:t>Cost</a:t>
            </a:r>
          </a:p>
          <a:p>
            <a:pPr lvl="1"/>
            <a:r>
              <a:rPr lang="en-ZA" dirty="0" smtClean="0"/>
              <a:t>Scale</a:t>
            </a:r>
          </a:p>
          <a:p>
            <a:pPr lvl="1"/>
            <a:r>
              <a:rPr lang="en-ZA" dirty="0" smtClean="0"/>
              <a:t>Accuracy</a:t>
            </a:r>
          </a:p>
          <a:p>
            <a:pPr lvl="1"/>
            <a:r>
              <a:rPr lang="en-ZA" dirty="0" smtClean="0"/>
              <a:t>2D/3D only</a:t>
            </a:r>
          </a:p>
          <a:p>
            <a:pPr lvl="1"/>
            <a:r>
              <a:rPr lang="en-ZA" dirty="0" smtClean="0"/>
              <a:t>Rendering quality</a:t>
            </a:r>
          </a:p>
          <a:p>
            <a:pPr lvl="1"/>
            <a:r>
              <a:rPr lang="en-ZA" dirty="0" smtClean="0"/>
              <a:t>Ease of use</a:t>
            </a:r>
          </a:p>
          <a:p>
            <a:endParaRPr lang="en-Z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ZA" dirty="0" smtClean="0"/>
              <a:t>Movies</a:t>
            </a:r>
            <a:r>
              <a:rPr lang="en-ZA" baseline="0" dirty="0" smtClean="0"/>
              <a:t> – high everything, except </a:t>
            </a:r>
            <a:r>
              <a:rPr lang="en-ZA" dirty="0" smtClean="0"/>
              <a:t>Ease of use - Massive</a:t>
            </a:r>
            <a:endParaRPr lang="en-Z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ZA" baseline="0" dirty="0" smtClean="0"/>
              <a:t>Engineering –high everything, except rendering and </a:t>
            </a:r>
            <a:r>
              <a:rPr lang="en-ZA" dirty="0" smtClean="0"/>
              <a:t>Ease of use - </a:t>
            </a:r>
            <a:r>
              <a:rPr lang="en-ZA" dirty="0" err="1" smtClean="0"/>
              <a:t>MassMotion</a:t>
            </a:r>
            <a:endParaRPr lang="en-Z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ZA" dirty="0" smtClean="0"/>
              <a:t>Pedestrian planner – low everything except scale – cellular automaton or Social Forces Model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ZA" dirty="0" smtClean="0"/>
          </a:p>
          <a:p>
            <a:endParaRPr lang="en-ZA" dirty="0"/>
          </a:p>
        </p:txBody>
      </p:sp>
      <p:sp>
        <p:nvSpPr>
          <p:cNvPr id="4" name="Slide Number Placeholder 3"/>
          <p:cNvSpPr>
            <a:spLocks noGrp="1"/>
          </p:cNvSpPr>
          <p:nvPr>
            <p:ph type="sldNum" sz="quarter" idx="10"/>
          </p:nvPr>
        </p:nvSpPr>
        <p:spPr/>
        <p:txBody>
          <a:bodyPr/>
          <a:lstStyle/>
          <a:p>
            <a:fld id="{94A1E470-BEC0-4BC8-A178-5CE90D865114}" type="slidenum">
              <a:rPr lang="en-ZA" smtClean="0"/>
              <a:pPr/>
              <a:t>23</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079C5CD-72FE-4194-93FF-9E705A804D85}" type="datetimeFigureOut">
              <a:rPr lang="en-ZA" smtClean="0"/>
              <a:pPr/>
              <a:t>2012/10/28</a:t>
            </a:fld>
            <a:endParaRPr lang="en-Z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Z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00CE8B4-D01A-48FD-A4B7-19E3BC2DE35D}"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800CE8B4-D01A-48FD-A4B7-19E3BC2DE35D}"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800CE8B4-D01A-48FD-A4B7-19E3BC2DE35D}"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800CE8B4-D01A-48FD-A4B7-19E3BC2DE35D}" type="slidenum">
              <a:rPr lang="en-ZA" smtClean="0"/>
              <a:pPr/>
              <a:t>‹#›</a:t>
            </a:fld>
            <a:endParaRPr lang="en-Z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800CE8B4-D01A-48FD-A4B7-19E3BC2DE35D}" type="slidenum">
              <a:rPr lang="en-ZA" smtClean="0"/>
              <a:pPr/>
              <a:t>‹#›</a:t>
            </a:fld>
            <a:endParaRPr lang="en-Z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800CE8B4-D01A-48FD-A4B7-19E3BC2DE35D}" type="slidenum">
              <a:rPr lang="en-ZA" smtClean="0"/>
              <a:pPr/>
              <a:t>‹#›</a:t>
            </a:fld>
            <a:endParaRPr lang="en-Z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800CE8B4-D01A-48FD-A4B7-19E3BC2DE35D}" type="slidenum">
              <a:rPr lang="en-ZA" smtClean="0"/>
              <a:pPr/>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800CE8B4-D01A-48FD-A4B7-19E3BC2DE35D}" type="slidenum">
              <a:rPr lang="en-ZA" smtClean="0"/>
              <a:pPr/>
              <a:t>‹#›</a:t>
            </a:fld>
            <a:endParaRPr lang="en-Z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079C5CD-72FE-4194-93FF-9E705A804D85}" type="datetimeFigureOut">
              <a:rPr lang="en-ZA" smtClean="0"/>
              <a:pPr/>
              <a:t>2012/10/28</a:t>
            </a:fld>
            <a:endParaRPr lang="en-ZA"/>
          </a:p>
        </p:txBody>
      </p:sp>
      <p:sp>
        <p:nvSpPr>
          <p:cNvPr id="3" name="Footer Placeholder 2"/>
          <p:cNvSpPr>
            <a:spLocks noGrp="1"/>
          </p:cNvSpPr>
          <p:nvPr>
            <p:ph type="ftr" sz="quarter" idx="11"/>
          </p:nvPr>
        </p:nvSpPr>
        <p:spPr/>
        <p:txBody>
          <a:bodyPr/>
          <a:lstStyle>
            <a:extLst/>
          </a:lstStyle>
          <a:p>
            <a:endParaRPr lang="en-ZA"/>
          </a:p>
        </p:txBody>
      </p:sp>
      <p:sp>
        <p:nvSpPr>
          <p:cNvPr id="4" name="Slide Number Placeholder 3"/>
          <p:cNvSpPr>
            <a:spLocks noGrp="1"/>
          </p:cNvSpPr>
          <p:nvPr>
            <p:ph type="sldNum" sz="quarter" idx="12"/>
          </p:nvPr>
        </p:nvSpPr>
        <p:spPr/>
        <p:txBody>
          <a:bodyPr/>
          <a:lstStyle>
            <a:extLst/>
          </a:lstStyle>
          <a:p>
            <a:fld id="{800CE8B4-D01A-48FD-A4B7-19E3BC2DE35D}"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079C5CD-72FE-4194-93FF-9E705A804D85}" type="datetimeFigureOut">
              <a:rPr lang="en-ZA" smtClean="0"/>
              <a:pPr/>
              <a:t>2012/10/28</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800CE8B4-D01A-48FD-A4B7-19E3BC2DE35D}" type="slidenum">
              <a:rPr lang="en-ZA" smtClean="0"/>
              <a:pPr/>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079C5CD-72FE-4194-93FF-9E705A804D85}" type="datetimeFigureOut">
              <a:rPr lang="en-ZA" smtClean="0"/>
              <a:pPr/>
              <a:t>2012/10/28</a:t>
            </a:fld>
            <a:endParaRPr lang="en-Z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Z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00CE8B4-D01A-48FD-A4B7-19E3BC2DE35D}" type="slidenum">
              <a:rPr lang="en-ZA" smtClean="0"/>
              <a:pPr/>
              <a:t>‹#›</a:t>
            </a:fld>
            <a:endParaRPr lang="en-Z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79C5CD-72FE-4194-93FF-9E705A804D85}" type="datetimeFigureOut">
              <a:rPr lang="en-ZA" smtClean="0"/>
              <a:pPr/>
              <a:t>2012/10/28</a:t>
            </a:fld>
            <a:endParaRPr lang="en-Z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Z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00CE8B4-D01A-48FD-A4B7-19E3BC2DE35D}"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A Comparison of Crowd Simulation Techniques</a:t>
            </a:r>
            <a:endParaRPr lang="en-ZA" dirty="0"/>
          </a:p>
        </p:txBody>
      </p:sp>
      <p:sp>
        <p:nvSpPr>
          <p:cNvPr id="3" name="Subtitle 2"/>
          <p:cNvSpPr>
            <a:spLocks noGrp="1"/>
          </p:cNvSpPr>
          <p:nvPr>
            <p:ph type="subTitle" idx="1"/>
          </p:nvPr>
        </p:nvSpPr>
        <p:spPr/>
        <p:txBody>
          <a:bodyPr/>
          <a:lstStyle/>
          <a:p>
            <a:r>
              <a:rPr lang="en-ZA" dirty="0" smtClean="0"/>
              <a:t>Author: Matthew </a:t>
            </a:r>
            <a:r>
              <a:rPr lang="en-ZA" dirty="0" err="1" smtClean="0"/>
              <a:t>Funcke</a:t>
            </a:r>
            <a:endParaRPr lang="en-ZA" dirty="0" smtClean="0"/>
          </a:p>
          <a:p>
            <a:r>
              <a:rPr lang="en-ZA" dirty="0" smtClean="0"/>
              <a:t>Supervisor: George Wells</a:t>
            </a:r>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1440160"/>
          </a:xfrm>
        </p:spPr>
        <p:txBody>
          <a:bodyPr/>
          <a:lstStyle/>
          <a:p>
            <a:r>
              <a:rPr lang="en-ZA" dirty="0" smtClean="0"/>
              <a:t>Several proposed methods:</a:t>
            </a:r>
          </a:p>
          <a:p>
            <a:pPr lvl="1"/>
            <a:r>
              <a:rPr lang="en-ZA" dirty="0" smtClean="0"/>
              <a:t>Visual comparison</a:t>
            </a:r>
          </a:p>
          <a:p>
            <a:pPr lvl="1"/>
            <a:endParaRPr lang="en-ZA" dirty="0" smtClean="0"/>
          </a:p>
          <a:p>
            <a:pPr lvl="1">
              <a:buNone/>
            </a:pPr>
            <a:endParaRPr lang="en-ZA" dirty="0" smtClean="0"/>
          </a:p>
        </p:txBody>
      </p:sp>
      <p:sp>
        <p:nvSpPr>
          <p:cNvPr id="2" name="Title 1"/>
          <p:cNvSpPr>
            <a:spLocks noGrp="1"/>
          </p:cNvSpPr>
          <p:nvPr>
            <p:ph type="title"/>
          </p:nvPr>
        </p:nvSpPr>
        <p:spPr/>
        <p:txBody>
          <a:bodyPr/>
          <a:lstStyle/>
          <a:p>
            <a:r>
              <a:rPr lang="en-ZA" dirty="0" smtClean="0"/>
              <a:t>Comparing models</a:t>
            </a:r>
            <a:endParaRPr lang="en-ZA" dirty="0"/>
          </a:p>
        </p:txBody>
      </p:sp>
      <p:pic>
        <p:nvPicPr>
          <p:cNvPr id="3076" name="Picture 4" descr="C:\Users\Matthew\Documents\Work\Honours\Project pictures\videoSimulationComparison edited for ppt.jpg"/>
          <p:cNvPicPr>
            <a:picLocks noChangeAspect="1" noChangeArrowheads="1"/>
          </p:cNvPicPr>
          <p:nvPr/>
        </p:nvPicPr>
        <p:blipFill>
          <a:blip r:embed="rId2" cstate="print"/>
          <a:srcRect/>
          <a:stretch>
            <a:fillRect/>
          </a:stretch>
        </p:blipFill>
        <p:spPr bwMode="auto">
          <a:xfrm>
            <a:off x="179512" y="2852936"/>
            <a:ext cx="8807252" cy="299832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1440160"/>
          </a:xfrm>
        </p:spPr>
        <p:txBody>
          <a:bodyPr>
            <a:normAutofit/>
          </a:bodyPr>
          <a:lstStyle/>
          <a:p>
            <a:r>
              <a:rPr lang="en-ZA" dirty="0" smtClean="0"/>
              <a:t>Several proposed methods:</a:t>
            </a:r>
          </a:p>
          <a:p>
            <a:pPr lvl="1"/>
            <a:r>
              <a:rPr lang="en-ZA" dirty="0" smtClean="0"/>
              <a:t>Visual comparison</a:t>
            </a:r>
          </a:p>
          <a:p>
            <a:pPr lvl="1"/>
            <a:r>
              <a:rPr lang="en-ZA" dirty="0" smtClean="0"/>
              <a:t>Quantitative 4D histograms</a:t>
            </a:r>
          </a:p>
          <a:p>
            <a:pPr lvl="1"/>
            <a:endParaRPr lang="en-ZA" dirty="0" smtClean="0"/>
          </a:p>
          <a:p>
            <a:pPr lvl="1">
              <a:buNone/>
            </a:pPr>
            <a:endParaRPr lang="en-ZA" dirty="0" smtClean="0"/>
          </a:p>
        </p:txBody>
      </p:sp>
      <p:sp>
        <p:nvSpPr>
          <p:cNvPr id="2" name="Title 1"/>
          <p:cNvSpPr>
            <a:spLocks noGrp="1"/>
          </p:cNvSpPr>
          <p:nvPr>
            <p:ph type="title"/>
          </p:nvPr>
        </p:nvSpPr>
        <p:spPr/>
        <p:txBody>
          <a:bodyPr/>
          <a:lstStyle/>
          <a:p>
            <a:r>
              <a:rPr lang="en-ZA" dirty="0" smtClean="0"/>
              <a:t>Comparing models</a:t>
            </a:r>
            <a:endParaRPr lang="en-ZA" dirty="0"/>
          </a:p>
        </p:txBody>
      </p:sp>
      <p:pic>
        <p:nvPicPr>
          <p:cNvPr id="4098" name="Picture 2" descr="C:\Users\Matthew\Documents\Work\Honours\Project pictures\4D histogram for ppt.jpg"/>
          <p:cNvPicPr>
            <a:picLocks noChangeAspect="1" noChangeArrowheads="1"/>
          </p:cNvPicPr>
          <p:nvPr/>
        </p:nvPicPr>
        <p:blipFill>
          <a:blip r:embed="rId2" cstate="print"/>
          <a:srcRect/>
          <a:stretch>
            <a:fillRect/>
          </a:stretch>
        </p:blipFill>
        <p:spPr bwMode="auto">
          <a:xfrm>
            <a:off x="251520" y="2564904"/>
            <a:ext cx="8381206" cy="3642641"/>
          </a:xfrm>
          <a:prstGeom prst="rect">
            <a:avLst/>
          </a:prstGeom>
          <a:noFill/>
        </p:spPr>
      </p:pic>
      <p:cxnSp>
        <p:nvCxnSpPr>
          <p:cNvPr id="14" name="Straight Connector 13"/>
          <p:cNvCxnSpPr/>
          <p:nvPr/>
        </p:nvCxnSpPr>
        <p:spPr>
          <a:xfrm>
            <a:off x="3923928" y="1700808"/>
            <a:ext cx="288032" cy="28803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923928" y="1700808"/>
            <a:ext cx="288032" cy="28803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5184576"/>
          </a:xfrm>
        </p:spPr>
        <p:txBody>
          <a:bodyPr>
            <a:normAutofit/>
          </a:bodyPr>
          <a:lstStyle/>
          <a:p>
            <a:r>
              <a:rPr lang="en-ZA" dirty="0" smtClean="0"/>
              <a:t>Several proposed methods:</a:t>
            </a:r>
          </a:p>
          <a:p>
            <a:pPr lvl="1"/>
            <a:r>
              <a:rPr lang="en-ZA" dirty="0" smtClean="0"/>
              <a:t>Visual comparison</a:t>
            </a:r>
          </a:p>
          <a:p>
            <a:pPr lvl="1"/>
            <a:r>
              <a:rPr lang="en-ZA" dirty="0" smtClean="0"/>
              <a:t>Quantitative 4D histograms</a:t>
            </a:r>
          </a:p>
          <a:p>
            <a:pPr lvl="1"/>
            <a:r>
              <a:rPr lang="en-ZA" dirty="0" smtClean="0"/>
              <a:t>Literature-based scoring:</a:t>
            </a:r>
          </a:p>
          <a:p>
            <a:pPr lvl="2"/>
            <a:r>
              <a:rPr lang="en-ZA" dirty="0" smtClean="0"/>
              <a:t>Identify common comparison factors</a:t>
            </a:r>
          </a:p>
          <a:p>
            <a:pPr lvl="2"/>
            <a:r>
              <a:rPr lang="en-ZA" dirty="0" smtClean="0"/>
              <a:t>Weight application</a:t>
            </a:r>
          </a:p>
          <a:p>
            <a:pPr lvl="2"/>
            <a:r>
              <a:rPr lang="en-ZA" dirty="0" smtClean="0"/>
              <a:t>Score models</a:t>
            </a:r>
          </a:p>
          <a:p>
            <a:pPr lvl="2"/>
            <a:r>
              <a:rPr lang="en-ZA" dirty="0" smtClean="0"/>
              <a:t>Apply equations</a:t>
            </a:r>
          </a:p>
          <a:p>
            <a:pPr lvl="2"/>
            <a:endParaRPr lang="en-ZA" dirty="0" smtClean="0"/>
          </a:p>
          <a:p>
            <a:pPr lvl="2"/>
            <a:r>
              <a:rPr lang="en-ZA" dirty="0" smtClean="0"/>
              <a:t>Compare specific models based on final scores</a:t>
            </a:r>
          </a:p>
          <a:p>
            <a:pPr lvl="2"/>
            <a:r>
              <a:rPr lang="en-ZA" dirty="0" smtClean="0"/>
              <a:t>Generalise results</a:t>
            </a:r>
          </a:p>
          <a:p>
            <a:pPr lvl="1"/>
            <a:endParaRPr lang="en-ZA" dirty="0" smtClean="0"/>
          </a:p>
          <a:p>
            <a:pPr lvl="1">
              <a:buNone/>
            </a:pPr>
            <a:endParaRPr lang="en-ZA" dirty="0" smtClean="0"/>
          </a:p>
        </p:txBody>
      </p:sp>
      <p:sp>
        <p:nvSpPr>
          <p:cNvPr id="2" name="Title 1"/>
          <p:cNvSpPr>
            <a:spLocks noGrp="1"/>
          </p:cNvSpPr>
          <p:nvPr>
            <p:ph type="title"/>
          </p:nvPr>
        </p:nvSpPr>
        <p:spPr/>
        <p:txBody>
          <a:bodyPr/>
          <a:lstStyle/>
          <a:p>
            <a:r>
              <a:rPr lang="en-ZA" dirty="0" smtClean="0"/>
              <a:t>Comparing models</a:t>
            </a:r>
            <a:endParaRPr lang="en-ZA" dirty="0"/>
          </a:p>
        </p:txBody>
      </p:sp>
      <p:cxnSp>
        <p:nvCxnSpPr>
          <p:cNvPr id="14" name="Straight Connector 13"/>
          <p:cNvCxnSpPr/>
          <p:nvPr/>
        </p:nvCxnSpPr>
        <p:spPr>
          <a:xfrm>
            <a:off x="3923928" y="1700808"/>
            <a:ext cx="288032" cy="28803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923928" y="1700808"/>
            <a:ext cx="288032" cy="28803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20072" y="2060848"/>
            <a:ext cx="288032" cy="28803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220072" y="2060848"/>
            <a:ext cx="288032" cy="28803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Comparing models - Weights</a:t>
            </a:r>
            <a:endParaRPr lang="en-ZA" dirty="0"/>
          </a:p>
        </p:txBody>
      </p:sp>
      <p:pic>
        <p:nvPicPr>
          <p:cNvPr id="6146" name="Picture 2" descr="C:\Users\Matthew\Documents\Work\Honours\Project pictures\application_factor_weights.jpg"/>
          <p:cNvPicPr>
            <a:picLocks noChangeAspect="1" noChangeArrowheads="1"/>
          </p:cNvPicPr>
          <p:nvPr/>
        </p:nvPicPr>
        <p:blipFill>
          <a:blip r:embed="rId2" cstate="print"/>
          <a:srcRect/>
          <a:stretch>
            <a:fillRect/>
          </a:stretch>
        </p:blipFill>
        <p:spPr bwMode="auto">
          <a:xfrm>
            <a:off x="323528" y="1130362"/>
            <a:ext cx="8568952" cy="544964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Comparing models - Scores</a:t>
            </a:r>
            <a:endParaRPr lang="en-ZA" dirty="0"/>
          </a:p>
        </p:txBody>
      </p:sp>
      <p:pic>
        <p:nvPicPr>
          <p:cNvPr id="5123" name="Picture 3" descr="C:\Users\Matthew\Documents\Work\Honours\Project pictures\factor_scores.jpg"/>
          <p:cNvPicPr>
            <a:picLocks noChangeAspect="1" noChangeArrowheads="1"/>
          </p:cNvPicPr>
          <p:nvPr/>
        </p:nvPicPr>
        <p:blipFill>
          <a:blip r:embed="rId2" cstate="print"/>
          <a:srcRect/>
          <a:stretch>
            <a:fillRect/>
          </a:stretch>
        </p:blipFill>
        <p:spPr bwMode="auto">
          <a:xfrm>
            <a:off x="331307" y="1196752"/>
            <a:ext cx="8561173" cy="53285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Comparing models – Equations</a:t>
            </a:r>
            <a:endParaRPr lang="en-ZA" dirty="0"/>
          </a:p>
        </p:txBody>
      </p:sp>
      <p:pic>
        <p:nvPicPr>
          <p:cNvPr id="1027" name="Picture 3"/>
          <p:cNvPicPr>
            <a:picLocks noChangeAspect="1" noChangeArrowheads="1"/>
          </p:cNvPicPr>
          <p:nvPr/>
        </p:nvPicPr>
        <p:blipFill>
          <a:blip r:embed="rId2" cstate="print"/>
          <a:srcRect/>
          <a:stretch>
            <a:fillRect/>
          </a:stretch>
        </p:blipFill>
        <p:spPr bwMode="auto">
          <a:xfrm>
            <a:off x="2699792" y="1167125"/>
            <a:ext cx="5328592" cy="5430227"/>
          </a:xfrm>
          <a:prstGeom prst="rect">
            <a:avLst/>
          </a:prstGeom>
          <a:noFill/>
          <a:ln w="9525">
            <a:noFill/>
            <a:miter lim="800000"/>
            <a:headEnd/>
            <a:tailEnd/>
          </a:ln>
        </p:spPr>
      </p:pic>
      <p:sp>
        <p:nvSpPr>
          <p:cNvPr id="5" name="Title 1"/>
          <p:cNvSpPr txBox="1">
            <a:spLocks/>
          </p:cNvSpPr>
          <p:nvPr/>
        </p:nvSpPr>
        <p:spPr>
          <a:xfrm>
            <a:off x="-288032" y="1988840"/>
            <a:ext cx="2843808" cy="165618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Weighted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Average</a:t>
            </a:r>
            <a:endParaRPr kumimoji="0" lang="en-ZA"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Left Brace 5"/>
          <p:cNvSpPr/>
          <p:nvPr/>
        </p:nvSpPr>
        <p:spPr>
          <a:xfrm>
            <a:off x="2123728" y="1268760"/>
            <a:ext cx="648072" cy="2880320"/>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9" name="Rectangle 8"/>
          <p:cNvSpPr/>
          <p:nvPr/>
        </p:nvSpPr>
        <p:spPr>
          <a:xfrm>
            <a:off x="2339752" y="4293096"/>
            <a:ext cx="5688632"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3851920" y="4653136"/>
            <a:ext cx="482453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Results – before penalties</a:t>
            </a:r>
            <a:endParaRPr lang="en-ZA" dirty="0"/>
          </a:p>
        </p:txBody>
      </p:sp>
      <p:pic>
        <p:nvPicPr>
          <p:cNvPr id="7171" name="Picture 3" descr="C:\Users\Matthew\Documents\Work\Honours\Project pictures\ResultsNoPenaltiesHihghlightingAnomalies.jpg"/>
          <p:cNvPicPr>
            <a:picLocks noChangeAspect="1" noChangeArrowheads="1"/>
          </p:cNvPicPr>
          <p:nvPr/>
        </p:nvPicPr>
        <p:blipFill>
          <a:blip r:embed="rId3" cstate="print"/>
          <a:srcRect/>
          <a:stretch>
            <a:fillRect/>
          </a:stretch>
        </p:blipFill>
        <p:spPr bwMode="auto">
          <a:xfrm>
            <a:off x="323528" y="1124744"/>
            <a:ext cx="8604448" cy="542644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Comparing models – Equations</a:t>
            </a:r>
            <a:endParaRPr lang="en-ZA" dirty="0"/>
          </a:p>
        </p:txBody>
      </p:sp>
      <p:pic>
        <p:nvPicPr>
          <p:cNvPr id="1027" name="Picture 3"/>
          <p:cNvPicPr>
            <a:picLocks noChangeAspect="1" noChangeArrowheads="1"/>
          </p:cNvPicPr>
          <p:nvPr/>
        </p:nvPicPr>
        <p:blipFill>
          <a:blip r:embed="rId2" cstate="print"/>
          <a:srcRect/>
          <a:stretch>
            <a:fillRect/>
          </a:stretch>
        </p:blipFill>
        <p:spPr bwMode="auto">
          <a:xfrm>
            <a:off x="2699792" y="1167125"/>
            <a:ext cx="5328592" cy="5430227"/>
          </a:xfrm>
          <a:prstGeom prst="rect">
            <a:avLst/>
          </a:prstGeom>
          <a:noFill/>
          <a:ln w="9525">
            <a:noFill/>
            <a:miter lim="800000"/>
            <a:headEnd/>
            <a:tailEnd/>
          </a:ln>
        </p:spPr>
      </p:pic>
      <p:sp>
        <p:nvSpPr>
          <p:cNvPr id="5" name="Title 1"/>
          <p:cNvSpPr txBox="1">
            <a:spLocks/>
          </p:cNvSpPr>
          <p:nvPr/>
        </p:nvSpPr>
        <p:spPr>
          <a:xfrm>
            <a:off x="-288032" y="1988840"/>
            <a:ext cx="2843808" cy="165618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Weighted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Average</a:t>
            </a:r>
            <a:endParaRPr kumimoji="0" lang="en-ZA"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Left Brace 5"/>
          <p:cNvSpPr/>
          <p:nvPr/>
        </p:nvSpPr>
        <p:spPr>
          <a:xfrm>
            <a:off x="2123728" y="1268760"/>
            <a:ext cx="648072" cy="2880320"/>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7" name="Title 1"/>
          <p:cNvSpPr txBox="1">
            <a:spLocks/>
          </p:cNvSpPr>
          <p:nvPr/>
        </p:nvSpPr>
        <p:spPr>
          <a:xfrm>
            <a:off x="-360040" y="4509120"/>
            <a:ext cx="2843808" cy="165618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Penalties</a:t>
            </a:r>
            <a:endParaRPr kumimoji="0" lang="en-ZA"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8" name="Left Brace 7"/>
          <p:cNvSpPr/>
          <p:nvPr/>
        </p:nvSpPr>
        <p:spPr>
          <a:xfrm>
            <a:off x="2123728" y="4221088"/>
            <a:ext cx="648072" cy="230425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Results – after penalties</a:t>
            </a:r>
            <a:endParaRPr lang="en-ZA" dirty="0"/>
          </a:p>
        </p:txBody>
      </p:sp>
      <p:pic>
        <p:nvPicPr>
          <p:cNvPr id="8194" name="Picture 2" descr="C:\Users\Matthew\Documents\Work\Honours\Project pictures\ResultsWithPenalties.jpg"/>
          <p:cNvPicPr>
            <a:picLocks noChangeAspect="1" noChangeArrowheads="1"/>
          </p:cNvPicPr>
          <p:nvPr/>
        </p:nvPicPr>
        <p:blipFill>
          <a:blip r:embed="rId2" cstate="print"/>
          <a:srcRect/>
          <a:stretch>
            <a:fillRect/>
          </a:stretch>
        </p:blipFill>
        <p:spPr bwMode="auto">
          <a:xfrm>
            <a:off x="251520" y="1196752"/>
            <a:ext cx="8679195" cy="53285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Specific Conclusions</a:t>
            </a:r>
            <a:endParaRPr lang="en-ZA" dirty="0"/>
          </a:p>
        </p:txBody>
      </p:sp>
      <p:graphicFrame>
        <p:nvGraphicFramePr>
          <p:cNvPr id="5" name="Table 4"/>
          <p:cNvGraphicFramePr>
            <a:graphicFrameLocks noGrp="1"/>
          </p:cNvGraphicFramePr>
          <p:nvPr/>
        </p:nvGraphicFramePr>
        <p:xfrm>
          <a:off x="1524000" y="1757040"/>
          <a:ext cx="6096000" cy="4048224"/>
        </p:xfrm>
        <a:graphic>
          <a:graphicData uri="http://schemas.openxmlformats.org/drawingml/2006/table">
            <a:tbl>
              <a:tblPr firstRow="1" bandRow="1">
                <a:tableStyleId>{5C22544A-7EE6-4342-B048-85BDC9FD1C3A}</a:tableStyleId>
              </a:tblPr>
              <a:tblGrid>
                <a:gridCol w="3048000"/>
                <a:gridCol w="3048000"/>
              </a:tblGrid>
              <a:tr h="506028">
                <a:tc>
                  <a:txBody>
                    <a:bodyPr/>
                    <a:lstStyle/>
                    <a:p>
                      <a:pPr algn="ctr"/>
                      <a:r>
                        <a:rPr lang="en-ZA" dirty="0" smtClean="0"/>
                        <a:t>Application</a:t>
                      </a:r>
                      <a:endParaRPr lang="en-ZA" dirty="0"/>
                    </a:p>
                  </a:txBody>
                  <a:tcPr/>
                </a:tc>
                <a:tc>
                  <a:txBody>
                    <a:bodyPr/>
                    <a:lstStyle/>
                    <a:p>
                      <a:pPr algn="ctr"/>
                      <a:r>
                        <a:rPr lang="en-ZA" dirty="0" smtClean="0"/>
                        <a:t>Best Model</a:t>
                      </a:r>
                      <a:endParaRPr lang="en-ZA" dirty="0"/>
                    </a:p>
                  </a:txBody>
                  <a:tcPr/>
                </a:tc>
              </a:tr>
              <a:tr h="506028">
                <a:tc>
                  <a:txBody>
                    <a:bodyPr/>
                    <a:lstStyle/>
                    <a:p>
                      <a:r>
                        <a:rPr lang="en-ZA" dirty="0" smtClean="0"/>
                        <a:t>Movies</a:t>
                      </a:r>
                      <a:endParaRPr lang="en-ZA" dirty="0"/>
                    </a:p>
                  </a:txBody>
                  <a:tcPr/>
                </a:tc>
                <a:tc>
                  <a:txBody>
                    <a:bodyPr/>
                    <a:lstStyle/>
                    <a:p>
                      <a:r>
                        <a:rPr lang="en-ZA" dirty="0" smtClean="0"/>
                        <a:t>Massive</a:t>
                      </a:r>
                      <a:endParaRPr lang="en-ZA" dirty="0"/>
                    </a:p>
                  </a:txBody>
                  <a:tcPr/>
                </a:tc>
              </a:tr>
              <a:tr h="506028">
                <a:tc>
                  <a:txBody>
                    <a:bodyPr/>
                    <a:lstStyle/>
                    <a:p>
                      <a:r>
                        <a:rPr lang="en-ZA" dirty="0" smtClean="0"/>
                        <a:t>Games</a:t>
                      </a:r>
                      <a:endParaRPr lang="en-ZA" dirty="0"/>
                    </a:p>
                  </a:txBody>
                  <a:tcPr/>
                </a:tc>
                <a:tc>
                  <a:txBody>
                    <a:bodyPr/>
                    <a:lstStyle/>
                    <a:p>
                      <a:r>
                        <a:rPr kumimoji="0" lang="en-ZA" sz="1800" kern="1200" baseline="0" dirty="0" err="1" smtClean="0">
                          <a:solidFill>
                            <a:schemeClr val="dk1"/>
                          </a:solidFill>
                          <a:latin typeface="+mn-lt"/>
                          <a:ea typeface="+mn-ea"/>
                          <a:cs typeface="+mn-cs"/>
                        </a:rPr>
                        <a:t>OpenSteer</a:t>
                      </a:r>
                      <a:r>
                        <a:rPr kumimoji="0" lang="en-ZA" sz="1800" kern="1200" baseline="0" dirty="0" smtClean="0">
                          <a:solidFill>
                            <a:schemeClr val="dk1"/>
                          </a:solidFill>
                          <a:latin typeface="+mn-lt"/>
                          <a:ea typeface="+mn-ea"/>
                          <a:cs typeface="+mn-cs"/>
                        </a:rPr>
                        <a:t> or </a:t>
                      </a:r>
                      <a:r>
                        <a:rPr kumimoji="0" lang="en-ZA" sz="1800" kern="1200" baseline="0" dirty="0" err="1" smtClean="0">
                          <a:solidFill>
                            <a:schemeClr val="dk1"/>
                          </a:solidFill>
                          <a:latin typeface="+mn-lt"/>
                          <a:ea typeface="+mn-ea"/>
                          <a:cs typeface="+mn-cs"/>
                        </a:rPr>
                        <a:t>HiDAC</a:t>
                      </a:r>
                      <a:endParaRPr lang="en-ZA" dirty="0"/>
                    </a:p>
                  </a:txBody>
                  <a:tcPr/>
                </a:tc>
              </a:tr>
              <a:tr h="506028">
                <a:tc>
                  <a:txBody>
                    <a:bodyPr/>
                    <a:lstStyle/>
                    <a:p>
                      <a:r>
                        <a:rPr lang="en-ZA" dirty="0" smtClean="0"/>
                        <a:t>Evacuation</a:t>
                      </a:r>
                      <a:endParaRPr lang="en-ZA" dirty="0"/>
                    </a:p>
                  </a:txBody>
                  <a:tcPr/>
                </a:tc>
                <a:tc>
                  <a:txBody>
                    <a:bodyPr/>
                    <a:lstStyle/>
                    <a:p>
                      <a:r>
                        <a:rPr kumimoji="0" lang="en-ZA" sz="1800" kern="1200" baseline="0" dirty="0" err="1" smtClean="0">
                          <a:solidFill>
                            <a:schemeClr val="dk1"/>
                          </a:solidFill>
                          <a:latin typeface="+mn-lt"/>
                          <a:ea typeface="+mn-ea"/>
                          <a:cs typeface="+mn-cs"/>
                        </a:rPr>
                        <a:t>MassMotion</a:t>
                      </a:r>
                      <a:endParaRPr lang="en-ZA" dirty="0"/>
                    </a:p>
                  </a:txBody>
                  <a:tcPr/>
                </a:tc>
              </a:tr>
              <a:tr h="506028">
                <a:tc>
                  <a:txBody>
                    <a:bodyPr/>
                    <a:lstStyle/>
                    <a:p>
                      <a:r>
                        <a:rPr lang="en-ZA" dirty="0" smtClean="0"/>
                        <a:t>Architecture</a:t>
                      </a:r>
                      <a:endParaRPr lang="en-ZA" dirty="0"/>
                    </a:p>
                  </a:txBody>
                  <a:tcPr/>
                </a:tc>
                <a:tc>
                  <a:txBody>
                    <a:bodyPr/>
                    <a:lstStyle/>
                    <a:p>
                      <a:r>
                        <a:rPr kumimoji="0" lang="en-ZA" sz="1800" kern="1200" baseline="0" dirty="0" err="1" smtClean="0">
                          <a:solidFill>
                            <a:schemeClr val="dk1"/>
                          </a:solidFill>
                          <a:latin typeface="+mn-lt"/>
                          <a:ea typeface="+mn-ea"/>
                          <a:cs typeface="+mn-cs"/>
                        </a:rPr>
                        <a:t>MassMotion</a:t>
                      </a:r>
                      <a:endParaRPr lang="en-ZA" dirty="0"/>
                    </a:p>
                  </a:txBody>
                  <a:tcPr/>
                </a:tc>
              </a:tr>
              <a:tr h="506028">
                <a:tc>
                  <a:txBody>
                    <a:bodyPr/>
                    <a:lstStyle/>
                    <a:p>
                      <a:r>
                        <a:rPr lang="en-ZA" dirty="0" smtClean="0"/>
                        <a:t>Crowd Control</a:t>
                      </a:r>
                      <a:endParaRPr lang="en-ZA" dirty="0"/>
                    </a:p>
                  </a:txBody>
                  <a:tcPr/>
                </a:tc>
                <a:tc>
                  <a:txBody>
                    <a:bodyPr/>
                    <a:lstStyle/>
                    <a:p>
                      <a:r>
                        <a:rPr kumimoji="0" lang="en-ZA" sz="1800" kern="1200" baseline="0" dirty="0" err="1" smtClean="0">
                          <a:solidFill>
                            <a:schemeClr val="dk1"/>
                          </a:solidFill>
                          <a:latin typeface="+mn-lt"/>
                          <a:ea typeface="+mn-ea"/>
                          <a:cs typeface="+mn-cs"/>
                        </a:rPr>
                        <a:t>MassMotion</a:t>
                      </a:r>
                      <a:endParaRPr lang="en-ZA" dirty="0"/>
                    </a:p>
                  </a:txBody>
                  <a:tcPr/>
                </a:tc>
              </a:tr>
              <a:tr h="506028">
                <a:tc>
                  <a:txBody>
                    <a:bodyPr/>
                    <a:lstStyle/>
                    <a:p>
                      <a:r>
                        <a:rPr lang="en-ZA" dirty="0" smtClean="0"/>
                        <a:t>Training</a:t>
                      </a:r>
                      <a:endParaRPr lang="en-ZA" dirty="0"/>
                    </a:p>
                  </a:txBody>
                  <a:tcPr/>
                </a:tc>
                <a:tc>
                  <a:txBody>
                    <a:bodyPr/>
                    <a:lstStyle/>
                    <a:p>
                      <a:r>
                        <a:rPr kumimoji="0" lang="en-ZA" sz="1800" kern="1200" baseline="0" dirty="0" err="1" smtClean="0">
                          <a:solidFill>
                            <a:schemeClr val="dk1"/>
                          </a:solidFill>
                          <a:latin typeface="+mn-lt"/>
                          <a:ea typeface="+mn-ea"/>
                          <a:cs typeface="+mn-cs"/>
                        </a:rPr>
                        <a:t>MassMotion</a:t>
                      </a:r>
                      <a:endParaRPr lang="en-ZA" dirty="0"/>
                    </a:p>
                  </a:txBody>
                  <a:tcPr/>
                </a:tc>
              </a:tr>
              <a:tr h="506028">
                <a:tc>
                  <a:txBody>
                    <a:bodyPr/>
                    <a:lstStyle/>
                    <a:p>
                      <a:r>
                        <a:rPr lang="en-ZA" dirty="0" smtClean="0"/>
                        <a:t>Teaching</a:t>
                      </a:r>
                      <a:endParaRPr lang="en-ZA" dirty="0"/>
                    </a:p>
                  </a:txBody>
                  <a:tcPr/>
                </a:tc>
                <a:tc>
                  <a:txBody>
                    <a:bodyPr/>
                    <a:lstStyle/>
                    <a:p>
                      <a:r>
                        <a:rPr lang="en-ZA" dirty="0" smtClean="0"/>
                        <a:t>Generic CA</a:t>
                      </a:r>
                      <a:endParaRPr lang="en-ZA"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a:bodyPr>
          <a:lstStyle/>
          <a:p>
            <a:pPr lvl="1">
              <a:buFont typeface="Arial" pitchFamily="34" charset="0"/>
              <a:buChar char="•"/>
            </a:pPr>
            <a:r>
              <a:rPr lang="en-ZA" dirty="0" smtClean="0"/>
              <a:t>Many, many, models.</a:t>
            </a:r>
          </a:p>
          <a:p>
            <a:pPr lvl="2"/>
            <a:r>
              <a:rPr lang="en-ZA" dirty="0" smtClean="0"/>
              <a:t>All different</a:t>
            </a:r>
          </a:p>
          <a:p>
            <a:pPr lvl="1">
              <a:buNone/>
            </a:pPr>
            <a:endParaRPr lang="en-ZA" dirty="0" smtClean="0"/>
          </a:p>
          <a:p>
            <a:pPr lvl="1">
              <a:buFont typeface="Arial" pitchFamily="34" charset="0"/>
              <a:buChar char="•"/>
            </a:pPr>
            <a:r>
              <a:rPr lang="en-ZA" dirty="0" smtClean="0"/>
              <a:t>Multiple Applications.</a:t>
            </a:r>
          </a:p>
          <a:p>
            <a:pPr lvl="2"/>
            <a:r>
              <a:rPr lang="en-ZA" dirty="0" smtClean="0"/>
              <a:t>Entertainment Industry – Movies and Games</a:t>
            </a:r>
          </a:p>
          <a:p>
            <a:pPr lvl="2"/>
            <a:r>
              <a:rPr lang="en-ZA" dirty="0" smtClean="0"/>
              <a:t>Evacuation simulation 	 </a:t>
            </a:r>
          </a:p>
          <a:p>
            <a:pPr lvl="2"/>
            <a:r>
              <a:rPr lang="en-ZA" dirty="0" smtClean="0"/>
              <a:t>Architectural optimisation</a:t>
            </a:r>
          </a:p>
          <a:p>
            <a:pPr lvl="2"/>
            <a:r>
              <a:rPr lang="en-ZA" dirty="0" smtClean="0"/>
              <a:t>Crowd Control</a:t>
            </a:r>
          </a:p>
          <a:p>
            <a:pPr lvl="2"/>
            <a:r>
              <a:rPr lang="en-ZA" dirty="0" smtClean="0"/>
              <a:t>Training – Military and Police</a:t>
            </a:r>
          </a:p>
          <a:p>
            <a:pPr lvl="2"/>
            <a:r>
              <a:rPr lang="en-ZA" dirty="0" smtClean="0"/>
              <a:t>Teaching – Academic</a:t>
            </a:r>
          </a:p>
          <a:p>
            <a:pPr lvl="2"/>
            <a:endParaRPr lang="en-ZA" dirty="0" smtClean="0"/>
          </a:p>
          <a:p>
            <a:pPr lvl="1">
              <a:buFont typeface="Arial" pitchFamily="34" charset="0"/>
              <a:buChar char="•"/>
            </a:pPr>
            <a:r>
              <a:rPr lang="en-ZA" dirty="0" smtClean="0"/>
              <a:t>Save time and effort in the future.</a:t>
            </a:r>
          </a:p>
          <a:p>
            <a:pPr lvl="1">
              <a:buFont typeface="Arial" pitchFamily="34" charset="0"/>
              <a:buChar char="•"/>
            </a:pPr>
            <a:endParaRPr lang="en-ZA" dirty="0" smtClean="0"/>
          </a:p>
          <a:p>
            <a:pPr lvl="1">
              <a:buFont typeface="Arial" pitchFamily="34" charset="0"/>
              <a:buChar char="•"/>
            </a:pPr>
            <a:endParaRPr lang="en-ZA" dirty="0" smtClean="0"/>
          </a:p>
          <a:p>
            <a:pPr lvl="1">
              <a:buFont typeface="Arial" pitchFamily="34" charset="0"/>
              <a:buChar char="•"/>
            </a:pPr>
            <a:endParaRPr lang="en-ZA" dirty="0" smtClean="0"/>
          </a:p>
          <a:p>
            <a:pPr lvl="1">
              <a:buFont typeface="Arial" pitchFamily="34" charset="0"/>
              <a:buChar char="•"/>
            </a:pPr>
            <a:endParaRPr lang="en-ZA" dirty="0" smtClean="0"/>
          </a:p>
          <a:p>
            <a:pPr lvl="1">
              <a:buFont typeface="Arial" pitchFamily="34" charset="0"/>
              <a:buChar char="•"/>
            </a:pPr>
            <a:endParaRPr lang="en-ZA" dirty="0"/>
          </a:p>
        </p:txBody>
      </p:sp>
      <p:sp>
        <p:nvSpPr>
          <p:cNvPr id="2" name="Title 1"/>
          <p:cNvSpPr>
            <a:spLocks noGrp="1"/>
          </p:cNvSpPr>
          <p:nvPr>
            <p:ph type="title"/>
          </p:nvPr>
        </p:nvSpPr>
        <p:spPr/>
        <p:txBody>
          <a:bodyPr/>
          <a:lstStyle/>
          <a:p>
            <a:r>
              <a:rPr lang="en-ZA" dirty="0" smtClean="0"/>
              <a:t>Why compare them?</a:t>
            </a: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Specific Conclusions</a:t>
            </a:r>
            <a:endParaRPr lang="en-ZA" dirty="0"/>
          </a:p>
        </p:txBody>
      </p:sp>
      <p:graphicFrame>
        <p:nvGraphicFramePr>
          <p:cNvPr id="5" name="Table 4"/>
          <p:cNvGraphicFramePr>
            <a:graphicFrameLocks noGrp="1"/>
          </p:cNvGraphicFramePr>
          <p:nvPr/>
        </p:nvGraphicFramePr>
        <p:xfrm>
          <a:off x="1524000" y="1685032"/>
          <a:ext cx="6096000" cy="4048224"/>
        </p:xfrm>
        <a:graphic>
          <a:graphicData uri="http://schemas.openxmlformats.org/drawingml/2006/table">
            <a:tbl>
              <a:tblPr firstRow="1" bandRow="1">
                <a:tableStyleId>{5C22544A-7EE6-4342-B048-85BDC9FD1C3A}</a:tableStyleId>
              </a:tblPr>
              <a:tblGrid>
                <a:gridCol w="3048000"/>
                <a:gridCol w="3048000"/>
              </a:tblGrid>
              <a:tr h="506028">
                <a:tc>
                  <a:txBody>
                    <a:bodyPr/>
                    <a:lstStyle/>
                    <a:p>
                      <a:pPr algn="ctr"/>
                      <a:r>
                        <a:rPr lang="en-ZA" dirty="0" smtClean="0"/>
                        <a:t>Application</a:t>
                      </a:r>
                      <a:endParaRPr lang="en-ZA" dirty="0"/>
                    </a:p>
                  </a:txBody>
                  <a:tcPr/>
                </a:tc>
                <a:tc>
                  <a:txBody>
                    <a:bodyPr/>
                    <a:lstStyle/>
                    <a:p>
                      <a:pPr algn="ctr"/>
                      <a:r>
                        <a:rPr lang="en-ZA" dirty="0" smtClean="0"/>
                        <a:t>Best Model</a:t>
                      </a:r>
                      <a:endParaRPr lang="en-ZA" dirty="0"/>
                    </a:p>
                  </a:txBody>
                  <a:tcPr/>
                </a:tc>
              </a:tr>
              <a:tr h="506028">
                <a:tc>
                  <a:txBody>
                    <a:bodyPr/>
                    <a:lstStyle/>
                    <a:p>
                      <a:r>
                        <a:rPr lang="en-ZA" dirty="0" smtClean="0"/>
                        <a:t>Movies</a:t>
                      </a:r>
                      <a:endParaRPr lang="en-ZA" dirty="0"/>
                    </a:p>
                  </a:txBody>
                  <a:tcPr/>
                </a:tc>
                <a:tc>
                  <a:txBody>
                    <a:bodyPr/>
                    <a:lstStyle/>
                    <a:p>
                      <a:r>
                        <a:rPr lang="en-ZA" dirty="0" smtClean="0">
                          <a:solidFill>
                            <a:srgbClr val="C00000"/>
                          </a:solidFill>
                        </a:rPr>
                        <a:t>Massive</a:t>
                      </a:r>
                      <a:endParaRPr lang="en-ZA" dirty="0">
                        <a:solidFill>
                          <a:srgbClr val="C00000"/>
                        </a:solidFill>
                      </a:endParaRPr>
                    </a:p>
                  </a:txBody>
                  <a:tcPr/>
                </a:tc>
              </a:tr>
              <a:tr h="506028">
                <a:tc>
                  <a:txBody>
                    <a:bodyPr/>
                    <a:lstStyle/>
                    <a:p>
                      <a:r>
                        <a:rPr lang="en-ZA" dirty="0" smtClean="0"/>
                        <a:t>Games</a:t>
                      </a:r>
                      <a:endParaRPr lang="en-ZA" dirty="0"/>
                    </a:p>
                  </a:txBody>
                  <a:tcPr/>
                </a:tc>
                <a:tc>
                  <a:txBody>
                    <a:bodyPr/>
                    <a:lstStyle/>
                    <a:p>
                      <a:r>
                        <a:rPr kumimoji="0" lang="en-ZA" sz="1800" kern="1200" baseline="0" dirty="0" err="1" smtClean="0">
                          <a:solidFill>
                            <a:schemeClr val="dk1"/>
                          </a:solidFill>
                          <a:latin typeface="+mn-lt"/>
                          <a:ea typeface="+mn-ea"/>
                          <a:cs typeface="+mn-cs"/>
                        </a:rPr>
                        <a:t>OpenSteer</a:t>
                      </a:r>
                      <a:r>
                        <a:rPr kumimoji="0" lang="en-ZA" sz="1800" kern="1200" baseline="0" dirty="0" smtClean="0">
                          <a:solidFill>
                            <a:schemeClr val="dk1"/>
                          </a:solidFill>
                          <a:latin typeface="+mn-lt"/>
                          <a:ea typeface="+mn-ea"/>
                          <a:cs typeface="+mn-cs"/>
                        </a:rPr>
                        <a:t> or </a:t>
                      </a:r>
                      <a:r>
                        <a:rPr kumimoji="0" lang="en-ZA" sz="1800" kern="1200" baseline="0" dirty="0" err="1" smtClean="0">
                          <a:solidFill>
                            <a:schemeClr val="dk1"/>
                          </a:solidFill>
                          <a:latin typeface="+mn-lt"/>
                          <a:ea typeface="+mn-ea"/>
                          <a:cs typeface="+mn-cs"/>
                        </a:rPr>
                        <a:t>HiDAC</a:t>
                      </a:r>
                      <a:endParaRPr lang="en-ZA" dirty="0"/>
                    </a:p>
                  </a:txBody>
                  <a:tcPr/>
                </a:tc>
              </a:tr>
              <a:tr h="506028">
                <a:tc>
                  <a:txBody>
                    <a:bodyPr/>
                    <a:lstStyle/>
                    <a:p>
                      <a:r>
                        <a:rPr lang="en-ZA" dirty="0" smtClean="0"/>
                        <a:t>Evacuation</a:t>
                      </a:r>
                      <a:endParaRPr lang="en-ZA" dirty="0"/>
                    </a:p>
                  </a:txBody>
                  <a:tcPr/>
                </a:tc>
                <a:tc>
                  <a:txBody>
                    <a:bodyPr/>
                    <a:lstStyle/>
                    <a:p>
                      <a:r>
                        <a:rPr kumimoji="0" lang="en-ZA" sz="1800" kern="1200" baseline="0" dirty="0" err="1" smtClean="0">
                          <a:solidFill>
                            <a:srgbClr val="C00000"/>
                          </a:solidFill>
                          <a:latin typeface="+mn-lt"/>
                          <a:ea typeface="+mn-ea"/>
                          <a:cs typeface="+mn-cs"/>
                        </a:rPr>
                        <a:t>MassMotion</a:t>
                      </a:r>
                      <a:endParaRPr lang="en-ZA" dirty="0">
                        <a:solidFill>
                          <a:srgbClr val="C00000"/>
                        </a:solidFill>
                      </a:endParaRPr>
                    </a:p>
                  </a:txBody>
                  <a:tcPr/>
                </a:tc>
              </a:tr>
              <a:tr h="506028">
                <a:tc>
                  <a:txBody>
                    <a:bodyPr/>
                    <a:lstStyle/>
                    <a:p>
                      <a:r>
                        <a:rPr lang="en-ZA" dirty="0" smtClean="0"/>
                        <a:t>Architecture</a:t>
                      </a:r>
                      <a:endParaRPr lang="en-ZA" dirty="0"/>
                    </a:p>
                  </a:txBody>
                  <a:tcPr/>
                </a:tc>
                <a:tc>
                  <a:txBody>
                    <a:bodyPr/>
                    <a:lstStyle/>
                    <a:p>
                      <a:r>
                        <a:rPr kumimoji="0" lang="en-ZA" sz="1800" kern="1200" baseline="0" dirty="0" err="1" smtClean="0">
                          <a:solidFill>
                            <a:srgbClr val="C00000"/>
                          </a:solidFill>
                          <a:latin typeface="+mn-lt"/>
                          <a:ea typeface="+mn-ea"/>
                          <a:cs typeface="+mn-cs"/>
                        </a:rPr>
                        <a:t>MassMotion</a:t>
                      </a:r>
                      <a:endParaRPr lang="en-ZA" dirty="0">
                        <a:solidFill>
                          <a:srgbClr val="C00000"/>
                        </a:solidFill>
                      </a:endParaRPr>
                    </a:p>
                  </a:txBody>
                  <a:tcPr/>
                </a:tc>
              </a:tr>
              <a:tr h="506028">
                <a:tc>
                  <a:txBody>
                    <a:bodyPr/>
                    <a:lstStyle/>
                    <a:p>
                      <a:r>
                        <a:rPr lang="en-ZA" dirty="0" smtClean="0"/>
                        <a:t>Crowd Control</a:t>
                      </a:r>
                      <a:endParaRPr lang="en-ZA" dirty="0"/>
                    </a:p>
                  </a:txBody>
                  <a:tcPr/>
                </a:tc>
                <a:tc>
                  <a:txBody>
                    <a:bodyPr/>
                    <a:lstStyle/>
                    <a:p>
                      <a:r>
                        <a:rPr kumimoji="0" lang="en-ZA" sz="1800" kern="1200" baseline="0" dirty="0" err="1" smtClean="0">
                          <a:solidFill>
                            <a:srgbClr val="C00000"/>
                          </a:solidFill>
                          <a:latin typeface="+mn-lt"/>
                          <a:ea typeface="+mn-ea"/>
                          <a:cs typeface="+mn-cs"/>
                        </a:rPr>
                        <a:t>MassMotion</a:t>
                      </a:r>
                      <a:endParaRPr lang="en-ZA" dirty="0">
                        <a:solidFill>
                          <a:srgbClr val="C00000"/>
                        </a:solidFill>
                      </a:endParaRPr>
                    </a:p>
                  </a:txBody>
                  <a:tcPr/>
                </a:tc>
              </a:tr>
              <a:tr h="506028">
                <a:tc>
                  <a:txBody>
                    <a:bodyPr/>
                    <a:lstStyle/>
                    <a:p>
                      <a:r>
                        <a:rPr lang="en-ZA" dirty="0" smtClean="0"/>
                        <a:t>Training</a:t>
                      </a:r>
                      <a:endParaRPr lang="en-ZA" dirty="0"/>
                    </a:p>
                  </a:txBody>
                  <a:tcPr/>
                </a:tc>
                <a:tc>
                  <a:txBody>
                    <a:bodyPr/>
                    <a:lstStyle/>
                    <a:p>
                      <a:r>
                        <a:rPr kumimoji="0" lang="en-ZA" sz="1800" kern="1200" baseline="0" dirty="0" err="1" smtClean="0">
                          <a:solidFill>
                            <a:srgbClr val="C00000"/>
                          </a:solidFill>
                          <a:latin typeface="+mn-lt"/>
                          <a:ea typeface="+mn-ea"/>
                          <a:cs typeface="+mn-cs"/>
                        </a:rPr>
                        <a:t>MassMotion</a:t>
                      </a:r>
                      <a:endParaRPr lang="en-ZA" dirty="0">
                        <a:solidFill>
                          <a:srgbClr val="C00000"/>
                        </a:solidFill>
                      </a:endParaRPr>
                    </a:p>
                  </a:txBody>
                  <a:tcPr/>
                </a:tc>
              </a:tr>
              <a:tr h="506028">
                <a:tc>
                  <a:txBody>
                    <a:bodyPr/>
                    <a:lstStyle/>
                    <a:p>
                      <a:r>
                        <a:rPr lang="en-ZA" dirty="0" smtClean="0"/>
                        <a:t>Teaching</a:t>
                      </a:r>
                      <a:endParaRPr lang="en-ZA" dirty="0"/>
                    </a:p>
                  </a:txBody>
                  <a:tcPr/>
                </a:tc>
                <a:tc>
                  <a:txBody>
                    <a:bodyPr/>
                    <a:lstStyle/>
                    <a:p>
                      <a:r>
                        <a:rPr lang="en-ZA" dirty="0" smtClean="0"/>
                        <a:t>Generic CA</a:t>
                      </a:r>
                      <a:endParaRPr lang="en-ZA" dirty="0"/>
                    </a:p>
                  </a:txBody>
                  <a:tcPr/>
                </a:tc>
              </a:tr>
            </a:tbl>
          </a:graphicData>
        </a:graphic>
      </p:graphicFrame>
      <p:sp>
        <p:nvSpPr>
          <p:cNvPr id="4" name="Title 2"/>
          <p:cNvSpPr txBox="1">
            <a:spLocks/>
          </p:cNvSpPr>
          <p:nvPr/>
        </p:nvSpPr>
        <p:spPr>
          <a:xfrm>
            <a:off x="5868144" y="5715000"/>
            <a:ext cx="190770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4100" b="1" dirty="0" smtClean="0">
                <a:solidFill>
                  <a:schemeClr val="tx2"/>
                </a:solidFill>
                <a:effectLst>
                  <a:outerShdw blurRad="31750" dist="25400" dir="5400000" algn="tl" rotWithShape="0">
                    <a:srgbClr val="000000">
                      <a:alpha val="25000"/>
                    </a:srgbClr>
                  </a:outerShdw>
                </a:effectLst>
                <a:latin typeface="+mj-lt"/>
                <a:ea typeface="+mj-ea"/>
                <a:cs typeface="+mj-cs"/>
              </a:rPr>
              <a:t>Bias?</a:t>
            </a:r>
            <a:endParaRPr kumimoji="0" lang="en-ZA"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0648"/>
            <a:ext cx="8229600" cy="1143000"/>
          </a:xfrm>
        </p:spPr>
        <p:txBody>
          <a:bodyPr>
            <a:normAutofit fontScale="90000"/>
          </a:bodyPr>
          <a:lstStyle/>
          <a:p>
            <a:r>
              <a:rPr lang="en-ZA" dirty="0" smtClean="0"/>
              <a:t>Specific Conclusions: </a:t>
            </a:r>
            <a:br>
              <a:rPr lang="en-ZA" dirty="0" smtClean="0"/>
            </a:br>
            <a:r>
              <a:rPr lang="en-ZA" dirty="0" smtClean="0"/>
              <a:t>Non-commercial / Hybrid</a:t>
            </a:r>
            <a:endParaRPr lang="en-ZA" dirty="0"/>
          </a:p>
        </p:txBody>
      </p:sp>
      <p:graphicFrame>
        <p:nvGraphicFramePr>
          <p:cNvPr id="5" name="Table 4"/>
          <p:cNvGraphicFramePr>
            <a:graphicFrameLocks noGrp="1"/>
          </p:cNvGraphicFramePr>
          <p:nvPr/>
        </p:nvGraphicFramePr>
        <p:xfrm>
          <a:off x="1547664" y="1772816"/>
          <a:ext cx="6096000" cy="4048224"/>
        </p:xfrm>
        <a:graphic>
          <a:graphicData uri="http://schemas.openxmlformats.org/drawingml/2006/table">
            <a:tbl>
              <a:tblPr firstRow="1" bandRow="1">
                <a:tableStyleId>{5C22544A-7EE6-4342-B048-85BDC9FD1C3A}</a:tableStyleId>
              </a:tblPr>
              <a:tblGrid>
                <a:gridCol w="3048000"/>
                <a:gridCol w="3048000"/>
              </a:tblGrid>
              <a:tr h="506028">
                <a:tc>
                  <a:txBody>
                    <a:bodyPr/>
                    <a:lstStyle/>
                    <a:p>
                      <a:pPr algn="ctr"/>
                      <a:r>
                        <a:rPr lang="en-ZA" dirty="0" smtClean="0"/>
                        <a:t>Application</a:t>
                      </a:r>
                      <a:endParaRPr lang="en-ZA" dirty="0"/>
                    </a:p>
                  </a:txBody>
                  <a:tcPr/>
                </a:tc>
                <a:tc>
                  <a:txBody>
                    <a:bodyPr/>
                    <a:lstStyle/>
                    <a:p>
                      <a:pPr algn="ctr"/>
                      <a:r>
                        <a:rPr lang="en-ZA" dirty="0" smtClean="0"/>
                        <a:t>Best Model</a:t>
                      </a:r>
                      <a:endParaRPr lang="en-ZA" dirty="0"/>
                    </a:p>
                  </a:txBody>
                  <a:tcPr/>
                </a:tc>
              </a:tr>
              <a:tr h="506028">
                <a:tc>
                  <a:txBody>
                    <a:bodyPr/>
                    <a:lstStyle/>
                    <a:p>
                      <a:r>
                        <a:rPr lang="en-ZA" dirty="0" smtClean="0"/>
                        <a:t>Movies</a:t>
                      </a:r>
                      <a:endParaRPr lang="en-ZA" dirty="0"/>
                    </a:p>
                  </a:txBody>
                  <a:tcPr/>
                </a:tc>
                <a:tc>
                  <a:txBody>
                    <a:bodyPr/>
                    <a:lstStyle/>
                    <a:p>
                      <a:r>
                        <a:rPr lang="en-ZA" dirty="0" err="1" smtClean="0">
                          <a:solidFill>
                            <a:schemeClr val="tx1"/>
                          </a:solidFill>
                        </a:rPr>
                        <a:t>OpenSteer</a:t>
                      </a:r>
                      <a:endParaRPr lang="en-ZA" dirty="0">
                        <a:solidFill>
                          <a:schemeClr val="tx1"/>
                        </a:solidFill>
                      </a:endParaRPr>
                    </a:p>
                  </a:txBody>
                  <a:tcPr/>
                </a:tc>
              </a:tr>
              <a:tr h="506028">
                <a:tc>
                  <a:txBody>
                    <a:bodyPr/>
                    <a:lstStyle/>
                    <a:p>
                      <a:r>
                        <a:rPr lang="en-ZA" dirty="0" smtClean="0"/>
                        <a:t>Games</a:t>
                      </a:r>
                      <a:endParaRPr lang="en-ZA" dirty="0"/>
                    </a:p>
                  </a:txBody>
                  <a:tcPr/>
                </a:tc>
                <a:tc>
                  <a:txBody>
                    <a:bodyPr/>
                    <a:lstStyle/>
                    <a:p>
                      <a:r>
                        <a:rPr kumimoji="0" lang="en-ZA" sz="1800" kern="1200" baseline="0" dirty="0" err="1" smtClean="0">
                          <a:solidFill>
                            <a:schemeClr val="tx1"/>
                          </a:solidFill>
                          <a:latin typeface="+mn-lt"/>
                          <a:ea typeface="+mn-ea"/>
                          <a:cs typeface="+mn-cs"/>
                        </a:rPr>
                        <a:t>OpenSteer</a:t>
                      </a:r>
                      <a:endParaRPr lang="en-ZA" dirty="0">
                        <a:solidFill>
                          <a:schemeClr val="tx1"/>
                        </a:solidFill>
                      </a:endParaRPr>
                    </a:p>
                  </a:txBody>
                  <a:tcPr/>
                </a:tc>
              </a:tr>
              <a:tr h="506028">
                <a:tc>
                  <a:txBody>
                    <a:bodyPr/>
                    <a:lstStyle/>
                    <a:p>
                      <a:r>
                        <a:rPr lang="en-ZA" dirty="0" smtClean="0"/>
                        <a:t>Evacuation</a:t>
                      </a:r>
                      <a:endParaRPr lang="en-ZA" dirty="0"/>
                    </a:p>
                  </a:txBody>
                  <a:tcPr/>
                </a:tc>
                <a:tc>
                  <a:txBody>
                    <a:bodyPr/>
                    <a:lstStyle/>
                    <a:p>
                      <a:r>
                        <a:rPr lang="en-ZA" dirty="0" smtClean="0">
                          <a:solidFill>
                            <a:schemeClr val="tx1"/>
                          </a:solidFill>
                        </a:rPr>
                        <a:t>Quinn</a:t>
                      </a:r>
                      <a:endParaRPr lang="en-ZA" dirty="0">
                        <a:solidFill>
                          <a:schemeClr val="tx1"/>
                        </a:solidFill>
                      </a:endParaRPr>
                    </a:p>
                  </a:txBody>
                  <a:tcPr/>
                </a:tc>
              </a:tr>
              <a:tr h="506028">
                <a:tc>
                  <a:txBody>
                    <a:bodyPr/>
                    <a:lstStyle/>
                    <a:p>
                      <a:r>
                        <a:rPr lang="en-ZA" dirty="0" smtClean="0"/>
                        <a:t>Architecture</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Quinn</a:t>
                      </a:r>
                    </a:p>
                  </a:txBody>
                  <a:tcPr/>
                </a:tc>
              </a:tr>
              <a:tr h="506028">
                <a:tc>
                  <a:txBody>
                    <a:bodyPr/>
                    <a:lstStyle/>
                    <a:p>
                      <a:r>
                        <a:rPr lang="en-ZA" dirty="0" smtClean="0"/>
                        <a:t>Crowd Control</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Quinn</a:t>
                      </a:r>
                    </a:p>
                  </a:txBody>
                  <a:tcPr/>
                </a:tc>
              </a:tr>
              <a:tr h="506028">
                <a:tc>
                  <a:txBody>
                    <a:bodyPr/>
                    <a:lstStyle/>
                    <a:p>
                      <a:r>
                        <a:rPr lang="en-ZA" dirty="0" smtClean="0"/>
                        <a:t>Training</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Quinn</a:t>
                      </a:r>
                    </a:p>
                  </a:txBody>
                  <a:tcPr/>
                </a:tc>
              </a:tr>
              <a:tr h="506028">
                <a:tc>
                  <a:txBody>
                    <a:bodyPr/>
                    <a:lstStyle/>
                    <a:p>
                      <a:r>
                        <a:rPr lang="en-ZA" dirty="0" smtClean="0"/>
                        <a:t>Teaching</a:t>
                      </a:r>
                      <a:endParaRPr lang="en-ZA" dirty="0"/>
                    </a:p>
                  </a:txBody>
                  <a:tcPr/>
                </a:tc>
                <a:tc>
                  <a:txBody>
                    <a:bodyPr/>
                    <a:lstStyle/>
                    <a:p>
                      <a:r>
                        <a:rPr lang="en-ZA" dirty="0" smtClean="0"/>
                        <a:t>Generic CA</a:t>
                      </a:r>
                      <a:endParaRPr lang="en-ZA" dirty="0"/>
                    </a:p>
                  </a:txBody>
                  <a:tcPr/>
                </a:tc>
              </a:tr>
            </a:tbl>
          </a:graphicData>
        </a:graphic>
      </p:graphicFrame>
      <p:sp>
        <p:nvSpPr>
          <p:cNvPr id="4" name="Title 2"/>
          <p:cNvSpPr txBox="1">
            <a:spLocks/>
          </p:cNvSpPr>
          <p:nvPr/>
        </p:nvSpPr>
        <p:spPr>
          <a:xfrm>
            <a:off x="5868144" y="5715000"/>
            <a:ext cx="190770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Title 2"/>
          <p:cNvSpPr txBox="1">
            <a:spLocks/>
          </p:cNvSpPr>
          <p:nvPr/>
        </p:nvSpPr>
        <p:spPr>
          <a:xfrm>
            <a:off x="0" y="2204864"/>
            <a:ext cx="1800200" cy="666328"/>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Anything -&gt;</a:t>
            </a:r>
            <a:endParaRPr kumimoji="0" lang="en-ZA"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ZA" dirty="0" smtClean="0"/>
              <a:t>Commercial models are generally better</a:t>
            </a:r>
            <a:r>
              <a:rPr lang="en-ZA" dirty="0" smtClean="0"/>
              <a:t>.</a:t>
            </a:r>
            <a:endParaRPr lang="en-ZA" dirty="0" smtClean="0"/>
          </a:p>
          <a:p>
            <a:endParaRPr lang="en-ZA" dirty="0" smtClean="0"/>
          </a:p>
          <a:p>
            <a:r>
              <a:rPr lang="en-ZA" dirty="0" smtClean="0"/>
              <a:t>Hybrid </a:t>
            </a:r>
            <a:r>
              <a:rPr lang="en-ZA" dirty="0" smtClean="0"/>
              <a:t>models are generally best.</a:t>
            </a:r>
          </a:p>
          <a:p>
            <a:pPr>
              <a:buNone/>
            </a:pPr>
            <a:endParaRPr lang="en-ZA" dirty="0" smtClean="0"/>
          </a:p>
          <a:p>
            <a:r>
              <a:rPr lang="en-ZA" dirty="0" smtClean="0"/>
              <a:t>Social forces if you need accuracy.</a:t>
            </a:r>
          </a:p>
          <a:p>
            <a:endParaRPr lang="en-ZA" dirty="0" smtClean="0"/>
          </a:p>
          <a:p>
            <a:r>
              <a:rPr lang="en-ZA" dirty="0" smtClean="0"/>
              <a:t>CAs when simplicity is essential.</a:t>
            </a:r>
          </a:p>
          <a:p>
            <a:endParaRPr lang="en-ZA" dirty="0" smtClean="0"/>
          </a:p>
          <a:p>
            <a:r>
              <a:rPr lang="en-ZA" dirty="0" smtClean="0"/>
              <a:t>Rule-based models for when looks and not accuracy matter.</a:t>
            </a:r>
            <a:endParaRPr lang="en-ZA" dirty="0"/>
          </a:p>
        </p:txBody>
      </p:sp>
      <p:sp>
        <p:nvSpPr>
          <p:cNvPr id="3" name="Title 2"/>
          <p:cNvSpPr>
            <a:spLocks noGrp="1"/>
          </p:cNvSpPr>
          <p:nvPr>
            <p:ph type="title"/>
          </p:nvPr>
        </p:nvSpPr>
        <p:spPr/>
        <p:txBody>
          <a:bodyPr/>
          <a:lstStyle/>
          <a:p>
            <a:r>
              <a:rPr lang="en-ZA" dirty="0" smtClean="0"/>
              <a:t>Generalised Conclusions</a:t>
            </a:r>
            <a:endParaRPr lang="en-Z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1680" y="1484784"/>
            <a:ext cx="5904656" cy="4708981"/>
          </a:xfrm>
          <a:prstGeom prst="rect">
            <a:avLst/>
          </a:prstGeom>
          <a:noFill/>
        </p:spPr>
        <p:txBody>
          <a:bodyPr wrap="square" lIns="91440" tIns="45720" rIns="91440" bIns="45720">
            <a:spAutoFit/>
          </a:bodyPr>
          <a:lstStyle/>
          <a:p>
            <a:pPr algn="ctr"/>
            <a:r>
              <a:rPr lang="en-US" sz="30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2232248"/>
          </a:xfrm>
        </p:spPr>
        <p:txBody>
          <a:bodyPr/>
          <a:lstStyle/>
          <a:p>
            <a:r>
              <a:rPr lang="en-ZA" dirty="0" smtClean="0"/>
              <a:t>Three base methods</a:t>
            </a:r>
          </a:p>
          <a:p>
            <a:pPr lvl="1">
              <a:buFont typeface="Arial" pitchFamily="34" charset="0"/>
              <a:buChar char="•"/>
            </a:pPr>
            <a:r>
              <a:rPr lang="en-ZA" dirty="0" smtClean="0"/>
              <a:t>Cellular Automata</a:t>
            </a:r>
          </a:p>
          <a:p>
            <a:pPr lvl="1">
              <a:buFont typeface="Arial" pitchFamily="34" charset="0"/>
              <a:buChar char="•"/>
            </a:pPr>
            <a:r>
              <a:rPr lang="en-ZA" dirty="0" smtClean="0"/>
              <a:t>Rule-based Models</a:t>
            </a:r>
          </a:p>
          <a:p>
            <a:pPr lvl="1">
              <a:buFont typeface="Arial" pitchFamily="34" charset="0"/>
              <a:buChar char="•"/>
            </a:pPr>
            <a:r>
              <a:rPr lang="en-ZA" dirty="0" smtClean="0"/>
              <a:t>Social Forces Models</a:t>
            </a:r>
          </a:p>
          <a:p>
            <a:pPr lvl="1">
              <a:buNone/>
            </a:pPr>
            <a:endParaRPr lang="en-ZA" dirty="0" smtClean="0"/>
          </a:p>
          <a:p>
            <a:pPr lvl="1"/>
            <a:endParaRPr lang="en-ZA" dirty="0"/>
          </a:p>
        </p:txBody>
      </p:sp>
      <p:sp>
        <p:nvSpPr>
          <p:cNvPr id="2" name="Title 1"/>
          <p:cNvSpPr>
            <a:spLocks noGrp="1"/>
          </p:cNvSpPr>
          <p:nvPr>
            <p:ph type="title"/>
          </p:nvPr>
        </p:nvSpPr>
        <p:spPr/>
        <p:txBody>
          <a:bodyPr/>
          <a:lstStyle/>
          <a:p>
            <a:r>
              <a:rPr lang="en-ZA" dirty="0" smtClean="0"/>
              <a:t>Types of models</a:t>
            </a:r>
            <a:endParaRPr lang="en-ZA" dirty="0"/>
          </a:p>
        </p:txBody>
      </p:sp>
      <p:sp>
        <p:nvSpPr>
          <p:cNvPr id="5" name="Content Placeholder 2"/>
          <p:cNvSpPr txBox="1">
            <a:spLocks/>
          </p:cNvSpPr>
          <p:nvPr/>
        </p:nvSpPr>
        <p:spPr>
          <a:xfrm>
            <a:off x="395536" y="3645024"/>
            <a:ext cx="8229600" cy="223224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Hybrid models </a:t>
            </a:r>
            <a:r>
              <a:rPr kumimoji="0" lang="en-ZA" sz="27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ZA" sz="2700" b="0" i="0" u="none" strike="noStrike" kern="1200" cap="none" spc="0" normalizeH="0" baseline="0" noProof="0" dirty="0" smtClean="0">
                <a:ln>
                  <a:noFill/>
                </a:ln>
                <a:solidFill>
                  <a:schemeClr val="tx1"/>
                </a:solidFill>
                <a:effectLst/>
                <a:uLnTx/>
                <a:uFillTx/>
                <a:latin typeface="+mn-lt"/>
                <a:ea typeface="+mn-ea"/>
                <a:cs typeface="+mn-cs"/>
              </a:rPr>
              <a:t>:</a:t>
            </a:r>
          </a:p>
          <a:p>
            <a:pPr marL="621792" marR="0" lvl="1" indent="-228600" algn="l" defTabSz="914400" rtl="0" eaLnBrk="1" fontAlgn="auto" latinLnBrk="0" hangingPunct="1">
              <a:lnSpc>
                <a:spcPct val="100000"/>
              </a:lnSpc>
              <a:spcBef>
                <a:spcPts val="324"/>
              </a:spcBef>
              <a:spcAft>
                <a:spcPts val="0"/>
              </a:spcAft>
              <a:buClr>
                <a:schemeClr val="accent1"/>
              </a:buClr>
              <a:buSzTx/>
              <a:buFont typeface="Arial" pitchFamily="34" charset="0"/>
              <a:buChar char="•"/>
              <a:tabLst/>
              <a:defRPr/>
            </a:pPr>
            <a:r>
              <a:rPr lang="en-ZA" sz="2300" dirty="0" err="1" smtClean="0"/>
              <a:t>MassMotion</a:t>
            </a:r>
            <a:endParaRPr kumimoji="0" lang="en-ZA"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Arial" pitchFamily="34" charset="0"/>
              <a:buChar char="•"/>
              <a:tabLst/>
              <a:defRPr/>
            </a:pPr>
            <a:r>
              <a:rPr kumimoji="0" lang="en-ZA" sz="2300" b="0" i="0" u="none" strike="noStrike" kern="1200" cap="none" spc="0" normalizeH="0" baseline="0" noProof="0" dirty="0" smtClean="0">
                <a:ln>
                  <a:noFill/>
                </a:ln>
                <a:solidFill>
                  <a:schemeClr val="tx1"/>
                </a:solidFill>
                <a:effectLst/>
                <a:uLnTx/>
                <a:uFillTx/>
                <a:latin typeface="+mn-lt"/>
                <a:ea typeface="+mn-ea"/>
                <a:cs typeface="+mn-cs"/>
              </a:rPr>
              <a:t>Massive</a:t>
            </a:r>
          </a:p>
          <a:p>
            <a:pPr marL="621792" marR="0" lvl="1" indent="-228600" algn="l" defTabSz="914400" rtl="0" eaLnBrk="1" fontAlgn="auto" latinLnBrk="0" hangingPunct="1">
              <a:lnSpc>
                <a:spcPct val="100000"/>
              </a:lnSpc>
              <a:spcBef>
                <a:spcPts val="324"/>
              </a:spcBef>
              <a:spcAft>
                <a:spcPts val="0"/>
              </a:spcAft>
              <a:buClr>
                <a:schemeClr val="accent1"/>
              </a:buClr>
              <a:buSzTx/>
              <a:buFont typeface="Arial" pitchFamily="34" charset="0"/>
              <a:buChar char="•"/>
              <a:tabLst/>
              <a:defRPr/>
            </a:pPr>
            <a:r>
              <a:rPr kumimoji="0" lang="en-ZA" sz="2300" b="0" i="0" u="none" strike="noStrike" kern="1200" cap="none" spc="0" normalizeH="0" baseline="0" noProof="0" dirty="0" err="1" smtClean="0">
                <a:ln>
                  <a:noFill/>
                </a:ln>
                <a:solidFill>
                  <a:schemeClr val="tx1"/>
                </a:solidFill>
                <a:effectLst/>
                <a:uLnTx/>
                <a:uFillTx/>
                <a:latin typeface="+mn-lt"/>
                <a:ea typeface="+mn-ea"/>
                <a:cs typeface="+mn-cs"/>
              </a:rPr>
              <a:t>HiDAC</a:t>
            </a:r>
            <a:endParaRPr kumimoji="0" lang="en-ZA"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endParaRPr kumimoji="0" lang="en-ZA"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en-ZA"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1340768"/>
            <a:ext cx="4114800" cy="723535"/>
          </a:xfrm>
        </p:spPr>
        <p:txBody>
          <a:bodyPr/>
          <a:lstStyle/>
          <a:p>
            <a:pPr>
              <a:buNone/>
            </a:pPr>
            <a:r>
              <a:rPr lang="en-ZA" dirty="0" smtClean="0"/>
              <a:t>ALLSAFE</a:t>
            </a:r>
            <a:endParaRPr lang="en-ZA" dirty="0"/>
          </a:p>
        </p:txBody>
      </p:sp>
      <p:sp>
        <p:nvSpPr>
          <p:cNvPr id="3" name="Title 2"/>
          <p:cNvSpPr>
            <a:spLocks noGrp="1"/>
          </p:cNvSpPr>
          <p:nvPr>
            <p:ph type="title"/>
          </p:nvPr>
        </p:nvSpPr>
        <p:spPr>
          <a:xfrm>
            <a:off x="914400" y="0"/>
            <a:ext cx="8229600" cy="1143000"/>
          </a:xfrm>
        </p:spPr>
        <p:txBody>
          <a:bodyPr/>
          <a:lstStyle/>
          <a:p>
            <a:r>
              <a:rPr lang="en-ZA" dirty="0" smtClean="0"/>
              <a:t>An overabundance of models</a:t>
            </a:r>
            <a:endParaRPr lang="en-ZA" dirty="0"/>
          </a:p>
        </p:txBody>
      </p:sp>
      <p:sp>
        <p:nvSpPr>
          <p:cNvPr id="4" name="Content Placeholder 1"/>
          <p:cNvSpPr txBox="1">
            <a:spLocks/>
          </p:cNvSpPr>
          <p:nvPr/>
        </p:nvSpPr>
        <p:spPr>
          <a:xfrm>
            <a:off x="395536" y="4077072"/>
            <a:ext cx="4114800" cy="72353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4860032" y="4581128"/>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smtClean="0"/>
              <a:t>Social Distances</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5796136" y="5301208"/>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solidFill>
                  <a:schemeClr val="accent2">
                    <a:lumMod val="75000"/>
                  </a:schemeClr>
                </a:solidFill>
              </a:rPr>
              <a:t>Helbing</a:t>
            </a:r>
            <a:r>
              <a:rPr lang="en-ZA" sz="2700" dirty="0" smtClean="0">
                <a:solidFill>
                  <a:schemeClr val="accent2">
                    <a:lumMod val="75000"/>
                  </a:schemeClr>
                </a:solidFill>
              </a:rPr>
              <a:t> SF</a:t>
            </a:r>
            <a:endParaRPr kumimoji="0" lang="en-ZA" sz="27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7" name="Content Placeholder 1"/>
          <p:cNvSpPr txBox="1">
            <a:spLocks/>
          </p:cNvSpPr>
          <p:nvPr/>
        </p:nvSpPr>
        <p:spPr>
          <a:xfrm>
            <a:off x="395536" y="2636912"/>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t>Aseri</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395536" y="3429000"/>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smtClean="0">
                <a:solidFill>
                  <a:schemeClr val="accent2">
                    <a:lumMod val="75000"/>
                  </a:schemeClr>
                </a:solidFill>
              </a:rPr>
              <a:t>Blue &amp; Adler</a:t>
            </a:r>
            <a:endParaRPr kumimoji="0" lang="en-ZA" sz="27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9" name="Content Placeholder 1"/>
          <p:cNvSpPr txBox="1">
            <a:spLocks/>
          </p:cNvSpPr>
          <p:nvPr/>
        </p:nvSpPr>
        <p:spPr>
          <a:xfrm>
            <a:off x="539552" y="5085184"/>
            <a:ext cx="4114800" cy="72353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1"/>
          <p:cNvSpPr txBox="1">
            <a:spLocks/>
          </p:cNvSpPr>
          <p:nvPr/>
        </p:nvSpPr>
        <p:spPr>
          <a:xfrm>
            <a:off x="467544" y="4293096"/>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solidFill>
                  <a:schemeClr val="accent2">
                    <a:lumMod val="75000"/>
                  </a:schemeClr>
                </a:solidFill>
              </a:rPr>
              <a:t>MassMotion</a:t>
            </a:r>
            <a:endParaRPr kumimoji="0" lang="en-ZA" sz="27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12" name="Content Placeholder 1"/>
          <p:cNvSpPr txBox="1">
            <a:spLocks/>
          </p:cNvSpPr>
          <p:nvPr/>
        </p:nvSpPr>
        <p:spPr>
          <a:xfrm>
            <a:off x="3563888" y="1196752"/>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smtClean="0">
                <a:solidFill>
                  <a:schemeClr val="accent2">
                    <a:lumMod val="75000"/>
                  </a:schemeClr>
                </a:solidFill>
              </a:rPr>
              <a:t>Massive</a:t>
            </a:r>
            <a:endParaRPr kumimoji="0" lang="en-ZA" sz="27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13" name="Content Placeholder 1"/>
          <p:cNvSpPr txBox="1">
            <a:spLocks/>
          </p:cNvSpPr>
          <p:nvPr/>
        </p:nvSpPr>
        <p:spPr>
          <a:xfrm>
            <a:off x="7524328" y="4365104"/>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smtClean="0"/>
              <a:t>Legion</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1"/>
          <p:cNvSpPr txBox="1">
            <a:spLocks/>
          </p:cNvSpPr>
          <p:nvPr/>
        </p:nvSpPr>
        <p:spPr>
          <a:xfrm>
            <a:off x="1979712" y="5877272"/>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t>Simwalk</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1"/>
          <p:cNvSpPr txBox="1">
            <a:spLocks/>
          </p:cNvSpPr>
          <p:nvPr/>
        </p:nvSpPr>
        <p:spPr>
          <a:xfrm>
            <a:off x="6238528" y="3072415"/>
            <a:ext cx="4114800" cy="72353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1"/>
          <p:cNvSpPr txBox="1">
            <a:spLocks/>
          </p:cNvSpPr>
          <p:nvPr/>
        </p:nvSpPr>
        <p:spPr>
          <a:xfrm>
            <a:off x="4139952" y="6134465"/>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t>Simulex</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1"/>
          <p:cNvSpPr txBox="1">
            <a:spLocks/>
          </p:cNvSpPr>
          <p:nvPr/>
        </p:nvSpPr>
        <p:spPr>
          <a:xfrm>
            <a:off x="2854152" y="3288439"/>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t>PathFinder</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Content Placeholder 1"/>
          <p:cNvSpPr txBox="1">
            <a:spLocks/>
          </p:cNvSpPr>
          <p:nvPr/>
        </p:nvSpPr>
        <p:spPr>
          <a:xfrm>
            <a:off x="4860032" y="3501008"/>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t>Paxport</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1"/>
          <p:cNvSpPr txBox="1">
            <a:spLocks/>
          </p:cNvSpPr>
          <p:nvPr/>
        </p:nvSpPr>
        <p:spPr>
          <a:xfrm>
            <a:off x="323528" y="4869160"/>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smtClean="0"/>
              <a:t>PEDFLOW</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Content Placeholder 1"/>
          <p:cNvSpPr txBox="1">
            <a:spLocks/>
          </p:cNvSpPr>
          <p:nvPr/>
        </p:nvSpPr>
        <p:spPr>
          <a:xfrm>
            <a:off x="323528" y="1916832"/>
            <a:ext cx="4114800" cy="72353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SGEM</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Content Placeholder 1"/>
          <p:cNvSpPr txBox="1">
            <a:spLocks/>
          </p:cNvSpPr>
          <p:nvPr/>
        </p:nvSpPr>
        <p:spPr>
          <a:xfrm>
            <a:off x="6022504" y="1848279"/>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solidFill>
                  <a:schemeClr val="accent2">
                    <a:lumMod val="75000"/>
                  </a:schemeClr>
                </a:solidFill>
              </a:rPr>
              <a:t>HiDAC</a:t>
            </a:r>
            <a:endParaRPr kumimoji="0" lang="en-ZA" sz="27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23" name="Rectangle 22"/>
          <p:cNvSpPr/>
          <p:nvPr/>
        </p:nvSpPr>
        <p:spPr>
          <a:xfrm>
            <a:off x="6804248" y="3933056"/>
            <a:ext cx="1032655" cy="369332"/>
          </a:xfrm>
          <a:prstGeom prst="rect">
            <a:avLst/>
          </a:prstGeom>
        </p:spPr>
        <p:txBody>
          <a:bodyPr wrap="none">
            <a:spAutoFit/>
          </a:bodyPr>
          <a:lstStyle/>
          <a:p>
            <a:r>
              <a:rPr lang="en-ZA" dirty="0" smtClean="0"/>
              <a:t>F.A.S.T.</a:t>
            </a:r>
            <a:endParaRPr lang="en-ZA" dirty="0"/>
          </a:p>
        </p:txBody>
      </p:sp>
      <p:sp>
        <p:nvSpPr>
          <p:cNvPr id="24" name="Rectangle 23"/>
          <p:cNvSpPr/>
          <p:nvPr/>
        </p:nvSpPr>
        <p:spPr>
          <a:xfrm>
            <a:off x="6084168" y="6165304"/>
            <a:ext cx="1010213" cy="369332"/>
          </a:xfrm>
          <a:prstGeom prst="rect">
            <a:avLst/>
          </a:prstGeom>
        </p:spPr>
        <p:txBody>
          <a:bodyPr wrap="none">
            <a:spAutoFit/>
          </a:bodyPr>
          <a:lstStyle/>
          <a:p>
            <a:r>
              <a:rPr lang="en-ZA" dirty="0" smtClean="0"/>
              <a:t>TIMTEX</a:t>
            </a:r>
            <a:endParaRPr lang="en-ZA" dirty="0"/>
          </a:p>
        </p:txBody>
      </p:sp>
      <p:sp>
        <p:nvSpPr>
          <p:cNvPr id="26" name="Rectangle 25"/>
          <p:cNvSpPr/>
          <p:nvPr/>
        </p:nvSpPr>
        <p:spPr>
          <a:xfrm>
            <a:off x="2555776" y="5229200"/>
            <a:ext cx="875561" cy="369332"/>
          </a:xfrm>
          <a:prstGeom prst="rect">
            <a:avLst/>
          </a:prstGeom>
        </p:spPr>
        <p:txBody>
          <a:bodyPr wrap="none">
            <a:spAutoFit/>
          </a:bodyPr>
          <a:lstStyle/>
          <a:p>
            <a:r>
              <a:rPr lang="en-ZA" dirty="0" smtClean="0"/>
              <a:t>Helios</a:t>
            </a:r>
            <a:endParaRPr lang="en-ZA" dirty="0"/>
          </a:p>
        </p:txBody>
      </p:sp>
      <p:sp>
        <p:nvSpPr>
          <p:cNvPr id="27" name="Rectangle 26"/>
          <p:cNvSpPr/>
          <p:nvPr/>
        </p:nvSpPr>
        <p:spPr>
          <a:xfrm>
            <a:off x="6444208" y="1268760"/>
            <a:ext cx="1271054" cy="369332"/>
          </a:xfrm>
          <a:prstGeom prst="rect">
            <a:avLst/>
          </a:prstGeom>
        </p:spPr>
        <p:txBody>
          <a:bodyPr wrap="none">
            <a:spAutoFit/>
          </a:bodyPr>
          <a:lstStyle/>
          <a:p>
            <a:r>
              <a:rPr lang="en-ZA" dirty="0" err="1" smtClean="0">
                <a:solidFill>
                  <a:schemeClr val="accent2">
                    <a:lumMod val="75000"/>
                  </a:schemeClr>
                </a:solidFill>
              </a:rPr>
              <a:t>Muramatsu</a:t>
            </a:r>
            <a:endParaRPr lang="en-ZA" dirty="0">
              <a:solidFill>
                <a:schemeClr val="accent2">
                  <a:lumMod val="75000"/>
                </a:schemeClr>
              </a:solidFill>
            </a:endParaRPr>
          </a:p>
        </p:txBody>
      </p:sp>
      <p:sp>
        <p:nvSpPr>
          <p:cNvPr id="28" name="Rectangle 27"/>
          <p:cNvSpPr/>
          <p:nvPr/>
        </p:nvSpPr>
        <p:spPr>
          <a:xfrm>
            <a:off x="7236296" y="2348880"/>
            <a:ext cx="1463029" cy="461665"/>
          </a:xfrm>
          <a:prstGeom prst="rect">
            <a:avLst/>
          </a:prstGeom>
        </p:spPr>
        <p:txBody>
          <a:bodyPr wrap="none">
            <a:spAutoFit/>
          </a:bodyPr>
          <a:lstStyle/>
          <a:p>
            <a:r>
              <a:rPr lang="en-ZA" sz="2400" dirty="0" err="1" smtClean="0">
                <a:solidFill>
                  <a:schemeClr val="accent2">
                    <a:lumMod val="75000"/>
                  </a:schemeClr>
                </a:solidFill>
              </a:rPr>
              <a:t>Burstedde</a:t>
            </a:r>
            <a:endParaRPr lang="en-ZA" sz="2400" dirty="0">
              <a:solidFill>
                <a:schemeClr val="accent2">
                  <a:lumMod val="75000"/>
                </a:schemeClr>
              </a:solidFill>
            </a:endParaRPr>
          </a:p>
        </p:txBody>
      </p:sp>
      <p:sp>
        <p:nvSpPr>
          <p:cNvPr id="29" name="Rectangle 28"/>
          <p:cNvSpPr/>
          <p:nvPr/>
        </p:nvSpPr>
        <p:spPr>
          <a:xfrm>
            <a:off x="2987824" y="1988840"/>
            <a:ext cx="1260281" cy="461665"/>
          </a:xfrm>
          <a:prstGeom prst="rect">
            <a:avLst/>
          </a:prstGeom>
        </p:spPr>
        <p:txBody>
          <a:bodyPr wrap="none">
            <a:spAutoFit/>
          </a:bodyPr>
          <a:lstStyle/>
          <a:p>
            <a:r>
              <a:rPr lang="en-ZA" sz="2400" dirty="0" smtClean="0">
                <a:solidFill>
                  <a:schemeClr val="accent2">
                    <a:lumMod val="75000"/>
                  </a:schemeClr>
                </a:solidFill>
              </a:rPr>
              <a:t>ABS CA</a:t>
            </a:r>
            <a:endParaRPr lang="en-ZA" sz="2400" dirty="0">
              <a:solidFill>
                <a:schemeClr val="accent2">
                  <a:lumMod val="75000"/>
                </a:schemeClr>
              </a:solidFill>
            </a:endParaRPr>
          </a:p>
        </p:txBody>
      </p:sp>
      <p:sp>
        <p:nvSpPr>
          <p:cNvPr id="30" name="Rectangle 29"/>
          <p:cNvSpPr/>
          <p:nvPr/>
        </p:nvSpPr>
        <p:spPr>
          <a:xfrm>
            <a:off x="3203848" y="2852936"/>
            <a:ext cx="1224438" cy="369332"/>
          </a:xfrm>
          <a:prstGeom prst="rect">
            <a:avLst/>
          </a:prstGeom>
        </p:spPr>
        <p:txBody>
          <a:bodyPr wrap="none">
            <a:spAutoFit/>
          </a:bodyPr>
          <a:lstStyle/>
          <a:p>
            <a:r>
              <a:rPr lang="en-ZA" dirty="0" err="1" smtClean="0">
                <a:solidFill>
                  <a:schemeClr val="accent2">
                    <a:lumMod val="75000"/>
                  </a:schemeClr>
                </a:solidFill>
              </a:rPr>
              <a:t>Kebel</a:t>
            </a:r>
            <a:r>
              <a:rPr lang="en-ZA" dirty="0" smtClean="0">
                <a:solidFill>
                  <a:schemeClr val="accent2">
                    <a:lumMod val="75000"/>
                  </a:schemeClr>
                </a:solidFill>
              </a:rPr>
              <a:t> et al.</a:t>
            </a:r>
            <a:endParaRPr lang="en-ZA" dirty="0">
              <a:solidFill>
                <a:schemeClr val="accent2">
                  <a:lumMod val="75000"/>
                </a:schemeClr>
              </a:solidFill>
            </a:endParaRPr>
          </a:p>
        </p:txBody>
      </p:sp>
      <p:sp>
        <p:nvSpPr>
          <p:cNvPr id="31" name="Rectangle 30"/>
          <p:cNvSpPr/>
          <p:nvPr/>
        </p:nvSpPr>
        <p:spPr>
          <a:xfrm>
            <a:off x="5364088" y="2492896"/>
            <a:ext cx="1521442" cy="461665"/>
          </a:xfrm>
          <a:prstGeom prst="rect">
            <a:avLst/>
          </a:prstGeom>
        </p:spPr>
        <p:txBody>
          <a:bodyPr wrap="none">
            <a:spAutoFit/>
          </a:bodyPr>
          <a:lstStyle/>
          <a:p>
            <a:r>
              <a:rPr lang="en-ZA" sz="2400" dirty="0" err="1" smtClean="0">
                <a:solidFill>
                  <a:schemeClr val="accent2">
                    <a:lumMod val="75000"/>
                  </a:schemeClr>
                </a:solidFill>
              </a:rPr>
              <a:t>OpenSteer</a:t>
            </a:r>
            <a:endParaRPr lang="en-ZA" sz="2400" dirty="0">
              <a:solidFill>
                <a:schemeClr val="accent2">
                  <a:lumMod val="75000"/>
                </a:schemeClr>
              </a:solidFill>
            </a:endParaRPr>
          </a:p>
        </p:txBody>
      </p:sp>
      <p:sp>
        <p:nvSpPr>
          <p:cNvPr id="32" name="Rectangle 31"/>
          <p:cNvSpPr/>
          <p:nvPr/>
        </p:nvSpPr>
        <p:spPr>
          <a:xfrm>
            <a:off x="683568" y="5445224"/>
            <a:ext cx="1032655" cy="523220"/>
          </a:xfrm>
          <a:prstGeom prst="rect">
            <a:avLst/>
          </a:prstGeom>
        </p:spPr>
        <p:txBody>
          <a:bodyPr wrap="none">
            <a:spAutoFit/>
          </a:bodyPr>
          <a:lstStyle/>
          <a:p>
            <a:r>
              <a:rPr lang="en-ZA" sz="2800" dirty="0" err="1" smtClean="0">
                <a:solidFill>
                  <a:schemeClr val="accent2">
                    <a:lumMod val="75000"/>
                  </a:schemeClr>
                </a:solidFill>
              </a:rPr>
              <a:t>Maïm</a:t>
            </a:r>
            <a:endParaRPr lang="en-ZA" sz="2800" dirty="0">
              <a:solidFill>
                <a:schemeClr val="accent2">
                  <a:lumMod val="75000"/>
                </a:schemeClr>
              </a:solidFill>
            </a:endParaRPr>
          </a:p>
        </p:txBody>
      </p:sp>
      <p:sp>
        <p:nvSpPr>
          <p:cNvPr id="33" name="Rectangle 32"/>
          <p:cNvSpPr/>
          <p:nvPr/>
        </p:nvSpPr>
        <p:spPr>
          <a:xfrm>
            <a:off x="4499992" y="1916832"/>
            <a:ext cx="845296" cy="369332"/>
          </a:xfrm>
          <a:prstGeom prst="rect">
            <a:avLst/>
          </a:prstGeom>
        </p:spPr>
        <p:txBody>
          <a:bodyPr wrap="none">
            <a:spAutoFit/>
          </a:bodyPr>
          <a:lstStyle/>
          <a:p>
            <a:r>
              <a:rPr lang="en-ZA" dirty="0" smtClean="0"/>
              <a:t>Exodus</a:t>
            </a:r>
            <a:endParaRPr lang="en-ZA" dirty="0"/>
          </a:p>
        </p:txBody>
      </p:sp>
      <p:sp>
        <p:nvSpPr>
          <p:cNvPr id="34" name="Rectangle 33"/>
          <p:cNvSpPr/>
          <p:nvPr/>
        </p:nvSpPr>
        <p:spPr>
          <a:xfrm>
            <a:off x="2771800" y="4653136"/>
            <a:ext cx="2029210" cy="369332"/>
          </a:xfrm>
          <a:prstGeom prst="rect">
            <a:avLst/>
          </a:prstGeom>
        </p:spPr>
        <p:txBody>
          <a:bodyPr wrap="none">
            <a:spAutoFit/>
          </a:bodyPr>
          <a:lstStyle/>
          <a:p>
            <a:r>
              <a:rPr lang="en-ZA" dirty="0" smtClean="0"/>
              <a:t>Reactive Navigation</a:t>
            </a:r>
            <a:endParaRPr lang="en-ZA" dirty="0"/>
          </a:p>
        </p:txBody>
      </p:sp>
      <p:sp>
        <p:nvSpPr>
          <p:cNvPr id="35" name="Rectangle 34"/>
          <p:cNvSpPr/>
          <p:nvPr/>
        </p:nvSpPr>
        <p:spPr>
          <a:xfrm>
            <a:off x="7812360" y="6021288"/>
            <a:ext cx="1045414" cy="369332"/>
          </a:xfrm>
          <a:prstGeom prst="rect">
            <a:avLst/>
          </a:prstGeom>
        </p:spPr>
        <p:txBody>
          <a:bodyPr wrap="none">
            <a:spAutoFit/>
          </a:bodyPr>
          <a:lstStyle/>
          <a:p>
            <a:r>
              <a:rPr lang="en-ZA" dirty="0" smtClean="0"/>
              <a:t>ACUMEN</a:t>
            </a:r>
            <a:endParaRPr lang="en-ZA" dirty="0"/>
          </a:p>
        </p:txBody>
      </p:sp>
      <p:sp>
        <p:nvSpPr>
          <p:cNvPr id="36" name="Rectangle 35"/>
          <p:cNvSpPr/>
          <p:nvPr/>
        </p:nvSpPr>
        <p:spPr>
          <a:xfrm>
            <a:off x="5580112" y="3284984"/>
            <a:ext cx="891078" cy="369332"/>
          </a:xfrm>
          <a:prstGeom prst="rect">
            <a:avLst/>
          </a:prstGeom>
        </p:spPr>
        <p:txBody>
          <a:bodyPr wrap="none">
            <a:spAutoFit/>
          </a:bodyPr>
          <a:lstStyle/>
          <a:p>
            <a:r>
              <a:rPr lang="en-ZA" dirty="0" smtClean="0"/>
              <a:t>Crosses</a:t>
            </a:r>
            <a:endParaRPr lang="en-ZA" dirty="0"/>
          </a:p>
        </p:txBody>
      </p:sp>
      <p:sp>
        <p:nvSpPr>
          <p:cNvPr id="37" name="Rectangle 36"/>
          <p:cNvSpPr/>
          <p:nvPr/>
        </p:nvSpPr>
        <p:spPr>
          <a:xfrm>
            <a:off x="6300192" y="2924944"/>
            <a:ext cx="2536464" cy="369332"/>
          </a:xfrm>
          <a:prstGeom prst="rect">
            <a:avLst/>
          </a:prstGeom>
        </p:spPr>
        <p:txBody>
          <a:bodyPr wrap="none">
            <a:spAutoFit/>
          </a:bodyPr>
          <a:lstStyle/>
          <a:p>
            <a:r>
              <a:rPr lang="en-ZA" dirty="0" smtClean="0"/>
              <a:t>Autonomous Pedestrians</a:t>
            </a:r>
            <a:endParaRPr lang="en-ZA" dirty="0"/>
          </a:p>
        </p:txBody>
      </p:sp>
      <p:sp>
        <p:nvSpPr>
          <p:cNvPr id="38" name="Rectangle 37"/>
          <p:cNvSpPr/>
          <p:nvPr/>
        </p:nvSpPr>
        <p:spPr>
          <a:xfrm>
            <a:off x="1619672" y="2492896"/>
            <a:ext cx="1397883" cy="369332"/>
          </a:xfrm>
          <a:prstGeom prst="rect">
            <a:avLst/>
          </a:prstGeom>
        </p:spPr>
        <p:txBody>
          <a:bodyPr wrap="none">
            <a:spAutoFit/>
          </a:bodyPr>
          <a:lstStyle/>
          <a:p>
            <a:r>
              <a:rPr lang="en-ZA" dirty="0" smtClean="0"/>
              <a:t>Space Syntax</a:t>
            </a:r>
            <a:endParaRPr lang="en-ZA" dirty="0"/>
          </a:p>
        </p:txBody>
      </p:sp>
      <p:sp>
        <p:nvSpPr>
          <p:cNvPr id="39" name="Rectangle 38"/>
          <p:cNvSpPr/>
          <p:nvPr/>
        </p:nvSpPr>
        <p:spPr>
          <a:xfrm>
            <a:off x="4427984" y="2420888"/>
            <a:ext cx="760144" cy="369332"/>
          </a:xfrm>
          <a:prstGeom prst="rect">
            <a:avLst/>
          </a:prstGeom>
        </p:spPr>
        <p:txBody>
          <a:bodyPr wrap="none">
            <a:spAutoFit/>
          </a:bodyPr>
          <a:lstStyle/>
          <a:p>
            <a:r>
              <a:rPr lang="en-ZA" dirty="0" smtClean="0"/>
              <a:t>Exit89</a:t>
            </a:r>
            <a:endParaRPr lang="en-ZA" dirty="0"/>
          </a:p>
        </p:txBody>
      </p:sp>
      <p:sp>
        <p:nvSpPr>
          <p:cNvPr id="40" name="Rectangle 39"/>
          <p:cNvSpPr/>
          <p:nvPr/>
        </p:nvSpPr>
        <p:spPr>
          <a:xfrm>
            <a:off x="7164288" y="3429000"/>
            <a:ext cx="909544" cy="369332"/>
          </a:xfrm>
          <a:prstGeom prst="rect">
            <a:avLst/>
          </a:prstGeom>
        </p:spPr>
        <p:txBody>
          <a:bodyPr wrap="none">
            <a:spAutoFit/>
          </a:bodyPr>
          <a:lstStyle/>
          <a:p>
            <a:r>
              <a:rPr lang="en-ZA" dirty="0" err="1" smtClean="0"/>
              <a:t>FPETool</a:t>
            </a:r>
            <a:endParaRPr lang="en-ZA" dirty="0"/>
          </a:p>
        </p:txBody>
      </p:sp>
      <p:sp>
        <p:nvSpPr>
          <p:cNvPr id="41" name="Rectangle 40"/>
          <p:cNvSpPr/>
          <p:nvPr/>
        </p:nvSpPr>
        <p:spPr>
          <a:xfrm>
            <a:off x="467544" y="980728"/>
            <a:ext cx="941283" cy="369332"/>
          </a:xfrm>
          <a:prstGeom prst="rect">
            <a:avLst/>
          </a:prstGeom>
        </p:spPr>
        <p:txBody>
          <a:bodyPr wrap="none">
            <a:spAutoFit/>
          </a:bodyPr>
          <a:lstStyle/>
          <a:p>
            <a:r>
              <a:rPr lang="en-ZA" dirty="0" smtClean="0"/>
              <a:t>MASCM</a:t>
            </a:r>
            <a:endParaRPr lang="en-ZA" dirty="0"/>
          </a:p>
        </p:txBody>
      </p:sp>
      <p:sp>
        <p:nvSpPr>
          <p:cNvPr id="42" name="Content Placeholder 1"/>
          <p:cNvSpPr txBox="1">
            <a:spLocks/>
          </p:cNvSpPr>
          <p:nvPr/>
        </p:nvSpPr>
        <p:spPr>
          <a:xfrm>
            <a:off x="5029200" y="764704"/>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smtClean="0">
                <a:solidFill>
                  <a:schemeClr val="accent2">
                    <a:lumMod val="75000"/>
                  </a:schemeClr>
                </a:solidFill>
              </a:rPr>
              <a:t>Floor Fields</a:t>
            </a:r>
            <a:endParaRPr kumimoji="0" lang="en-ZA" sz="27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43" name="Rectangle 42"/>
          <p:cNvSpPr/>
          <p:nvPr/>
        </p:nvSpPr>
        <p:spPr>
          <a:xfrm>
            <a:off x="1619672" y="836712"/>
            <a:ext cx="1513556" cy="461665"/>
          </a:xfrm>
          <a:prstGeom prst="rect">
            <a:avLst/>
          </a:prstGeom>
        </p:spPr>
        <p:txBody>
          <a:bodyPr wrap="none">
            <a:spAutoFit/>
          </a:bodyPr>
          <a:lstStyle/>
          <a:p>
            <a:r>
              <a:rPr lang="en-ZA" sz="2400" dirty="0" smtClean="0">
                <a:solidFill>
                  <a:schemeClr val="accent2">
                    <a:lumMod val="75000"/>
                  </a:schemeClr>
                </a:solidFill>
              </a:rPr>
              <a:t>Quinn SF</a:t>
            </a:r>
            <a:endParaRPr lang="en-ZA" sz="2400" dirty="0">
              <a:solidFill>
                <a:schemeClr val="accent2">
                  <a:lumMod val="75000"/>
                </a:schemeClr>
              </a:solidFill>
            </a:endParaRPr>
          </a:p>
        </p:txBody>
      </p:sp>
      <p:sp>
        <p:nvSpPr>
          <p:cNvPr id="44" name="Content Placeholder 1"/>
          <p:cNvSpPr txBox="1">
            <a:spLocks/>
          </p:cNvSpPr>
          <p:nvPr/>
        </p:nvSpPr>
        <p:spPr>
          <a:xfrm>
            <a:off x="3635896" y="5445224"/>
            <a:ext cx="4114800" cy="723535"/>
          </a:xfrm>
          <a:prstGeom prst="rect">
            <a:avLst/>
          </a:prstGeom>
        </p:spPr>
        <p:txBody>
          <a:bodyPr vert="horz">
            <a:normAutofit/>
          </a:bodyPr>
          <a:lstStyle/>
          <a:p>
            <a:pPr marL="365760" lvl="0" indent="-256032">
              <a:spcBef>
                <a:spcPts val="400"/>
              </a:spcBef>
              <a:buClr>
                <a:schemeClr val="accent1"/>
              </a:buClr>
              <a:buSzPct val="68000"/>
            </a:pPr>
            <a:r>
              <a:rPr lang="en-ZA" sz="2700" dirty="0" err="1" smtClean="0">
                <a:solidFill>
                  <a:schemeClr val="accent2">
                    <a:lumMod val="75000"/>
                  </a:schemeClr>
                </a:solidFill>
              </a:rPr>
              <a:t>Wagoum</a:t>
            </a:r>
            <a:endParaRPr kumimoji="0" lang="en-ZA" sz="27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46" name="Rectangle 45"/>
          <p:cNvSpPr/>
          <p:nvPr/>
        </p:nvSpPr>
        <p:spPr>
          <a:xfrm>
            <a:off x="2987824" y="3789040"/>
            <a:ext cx="1374094" cy="461665"/>
          </a:xfrm>
          <a:prstGeom prst="rect">
            <a:avLst/>
          </a:prstGeom>
        </p:spPr>
        <p:txBody>
          <a:bodyPr wrap="none">
            <a:spAutoFit/>
          </a:bodyPr>
          <a:lstStyle/>
          <a:p>
            <a:r>
              <a:rPr lang="en-ZA" sz="2400" dirty="0" err="1" smtClean="0">
                <a:solidFill>
                  <a:schemeClr val="accent2">
                    <a:lumMod val="75000"/>
                  </a:schemeClr>
                </a:solidFill>
              </a:rPr>
              <a:t>Reynold</a:t>
            </a:r>
            <a:endParaRPr lang="en-ZA" sz="2400" dirty="0">
              <a:solidFill>
                <a:schemeClr val="accent2">
                  <a:lumMod val="75000"/>
                </a:schemeClr>
              </a:solidFill>
            </a:endParaRPr>
          </a:p>
        </p:txBody>
      </p:sp>
      <p:sp>
        <p:nvSpPr>
          <p:cNvPr id="48" name="Rectangle 47"/>
          <p:cNvSpPr/>
          <p:nvPr/>
        </p:nvSpPr>
        <p:spPr>
          <a:xfrm>
            <a:off x="5220072" y="4077072"/>
            <a:ext cx="1438214" cy="461665"/>
          </a:xfrm>
          <a:prstGeom prst="rect">
            <a:avLst/>
          </a:prstGeom>
        </p:spPr>
        <p:txBody>
          <a:bodyPr wrap="none">
            <a:spAutoFit/>
          </a:bodyPr>
          <a:lstStyle/>
          <a:p>
            <a:r>
              <a:rPr lang="en-ZA" sz="2400" dirty="0" smtClean="0">
                <a:solidFill>
                  <a:schemeClr val="accent2">
                    <a:lumMod val="75000"/>
                  </a:schemeClr>
                </a:solidFill>
              </a:rPr>
              <a:t>Kirchner</a:t>
            </a:r>
            <a:endParaRPr lang="en-ZA" sz="2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2 of each fundamental model</a:t>
            </a:r>
          </a:p>
          <a:p>
            <a:endParaRPr lang="en-ZA" dirty="0" smtClean="0"/>
          </a:p>
          <a:p>
            <a:r>
              <a:rPr lang="en-ZA" dirty="0" smtClean="0"/>
              <a:t>2 low complexity/quality models</a:t>
            </a:r>
          </a:p>
          <a:p>
            <a:pPr>
              <a:buNone/>
            </a:pPr>
            <a:endParaRPr lang="en-ZA" dirty="0" smtClean="0"/>
          </a:p>
          <a:p>
            <a:r>
              <a:rPr lang="en-ZA" dirty="0" smtClean="0"/>
              <a:t>2 medium complexity/quality models</a:t>
            </a:r>
          </a:p>
          <a:p>
            <a:endParaRPr lang="en-ZA" dirty="0" smtClean="0"/>
          </a:p>
          <a:p>
            <a:r>
              <a:rPr lang="en-ZA" dirty="0" smtClean="0"/>
              <a:t>2 high complexity/quality models</a:t>
            </a:r>
          </a:p>
          <a:p>
            <a:endParaRPr lang="en-ZA" dirty="0" smtClean="0"/>
          </a:p>
          <a:p>
            <a:endParaRPr lang="en-ZA" dirty="0" smtClean="0"/>
          </a:p>
          <a:p>
            <a:endParaRPr lang="en-ZA" dirty="0"/>
          </a:p>
        </p:txBody>
      </p:sp>
      <p:sp>
        <p:nvSpPr>
          <p:cNvPr id="3" name="Title 2"/>
          <p:cNvSpPr>
            <a:spLocks noGrp="1"/>
          </p:cNvSpPr>
          <p:nvPr>
            <p:ph type="title"/>
          </p:nvPr>
        </p:nvSpPr>
        <p:spPr/>
        <p:txBody>
          <a:bodyPr/>
          <a:lstStyle/>
          <a:p>
            <a:r>
              <a:rPr lang="en-ZA" dirty="0" smtClean="0"/>
              <a:t>A Representative Sample</a:t>
            </a:r>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484784"/>
            <a:ext cx="2736304" cy="4525963"/>
          </a:xfrm>
        </p:spPr>
        <p:txBody>
          <a:bodyPr>
            <a:normAutofit/>
          </a:bodyPr>
          <a:lstStyle/>
          <a:p>
            <a:r>
              <a:rPr lang="en-ZA" dirty="0" smtClean="0"/>
              <a:t>Massive</a:t>
            </a:r>
          </a:p>
          <a:p>
            <a:r>
              <a:rPr lang="en-ZA" dirty="0" err="1" smtClean="0"/>
              <a:t>Massmotion</a:t>
            </a:r>
            <a:endParaRPr lang="en-ZA" dirty="0" smtClean="0"/>
          </a:p>
          <a:p>
            <a:r>
              <a:rPr lang="en-ZA" dirty="0" err="1" smtClean="0"/>
              <a:t>HiDAC</a:t>
            </a:r>
            <a:endParaRPr lang="en-ZA" dirty="0" smtClean="0"/>
          </a:p>
          <a:p>
            <a:r>
              <a:rPr lang="en-ZA" dirty="0" err="1" smtClean="0"/>
              <a:t>Helbing</a:t>
            </a:r>
            <a:endParaRPr lang="en-ZA" dirty="0" smtClean="0"/>
          </a:p>
          <a:p>
            <a:r>
              <a:rPr lang="en-ZA" dirty="0" smtClean="0"/>
              <a:t>Quinn</a:t>
            </a:r>
          </a:p>
          <a:p>
            <a:r>
              <a:rPr lang="en-ZA" dirty="0" smtClean="0"/>
              <a:t>Reynolds</a:t>
            </a:r>
          </a:p>
          <a:p>
            <a:r>
              <a:rPr lang="en-ZA" dirty="0" err="1" smtClean="0"/>
              <a:t>OpenSteer</a:t>
            </a:r>
            <a:endParaRPr lang="en-ZA" dirty="0" smtClean="0"/>
          </a:p>
          <a:p>
            <a:r>
              <a:rPr lang="en-ZA" dirty="0" smtClean="0"/>
              <a:t>Generic CA</a:t>
            </a:r>
          </a:p>
          <a:p>
            <a:r>
              <a:rPr lang="en-ZA" dirty="0" smtClean="0"/>
              <a:t>ABS</a:t>
            </a:r>
          </a:p>
        </p:txBody>
      </p:sp>
      <p:sp>
        <p:nvSpPr>
          <p:cNvPr id="3" name="Title 2"/>
          <p:cNvSpPr>
            <a:spLocks noGrp="1"/>
          </p:cNvSpPr>
          <p:nvPr>
            <p:ph type="title"/>
          </p:nvPr>
        </p:nvSpPr>
        <p:spPr>
          <a:xfrm>
            <a:off x="467544" y="116632"/>
            <a:ext cx="8229600" cy="1143000"/>
          </a:xfrm>
        </p:spPr>
        <p:txBody>
          <a:bodyPr/>
          <a:lstStyle/>
          <a:p>
            <a:r>
              <a:rPr lang="en-ZA" dirty="0" smtClean="0"/>
              <a:t>The models to analyse</a:t>
            </a:r>
            <a:endParaRPr lang="en-ZA" dirty="0"/>
          </a:p>
        </p:txBody>
      </p:sp>
      <p:sp>
        <p:nvSpPr>
          <p:cNvPr id="4" name="Right Brace 3"/>
          <p:cNvSpPr/>
          <p:nvPr/>
        </p:nvSpPr>
        <p:spPr>
          <a:xfrm>
            <a:off x="3707904" y="1628800"/>
            <a:ext cx="406633" cy="1152128"/>
          </a:xfrm>
          <a:prstGeom prst="rightBrace">
            <a:avLst>
              <a:gd name="adj1" fmla="val 17152"/>
              <a:gd name="adj2" fmla="val 48963"/>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 name="Right Brace 4"/>
          <p:cNvSpPr/>
          <p:nvPr/>
        </p:nvSpPr>
        <p:spPr>
          <a:xfrm>
            <a:off x="3707904" y="2924944"/>
            <a:ext cx="432048" cy="792088"/>
          </a:xfrm>
          <a:prstGeom prst="rightBrace">
            <a:avLst>
              <a:gd name="adj1" fmla="val 17152"/>
              <a:gd name="adj2" fmla="val 48963"/>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Right Brace 5"/>
          <p:cNvSpPr/>
          <p:nvPr/>
        </p:nvSpPr>
        <p:spPr>
          <a:xfrm>
            <a:off x="3707904" y="3861048"/>
            <a:ext cx="432048" cy="792088"/>
          </a:xfrm>
          <a:prstGeom prst="rightBrace">
            <a:avLst>
              <a:gd name="adj1" fmla="val 17152"/>
              <a:gd name="adj2" fmla="val 48963"/>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7" name="Right Brace 6"/>
          <p:cNvSpPr/>
          <p:nvPr/>
        </p:nvSpPr>
        <p:spPr>
          <a:xfrm>
            <a:off x="3707904" y="4797152"/>
            <a:ext cx="432048" cy="792088"/>
          </a:xfrm>
          <a:prstGeom prst="rightBrace">
            <a:avLst>
              <a:gd name="adj1" fmla="val 17152"/>
              <a:gd name="adj2" fmla="val 48963"/>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8" name="Rectangle 7"/>
          <p:cNvSpPr/>
          <p:nvPr/>
        </p:nvSpPr>
        <p:spPr>
          <a:xfrm>
            <a:off x="4283968" y="1916832"/>
            <a:ext cx="2723823" cy="523220"/>
          </a:xfrm>
          <a:prstGeom prst="rect">
            <a:avLst/>
          </a:prstGeom>
        </p:spPr>
        <p:txBody>
          <a:bodyPr wrap="none">
            <a:spAutoFit/>
          </a:bodyPr>
          <a:lstStyle/>
          <a:p>
            <a:r>
              <a:rPr lang="en-ZA" sz="2800" dirty="0" smtClean="0"/>
              <a:t>Hybrid Models</a:t>
            </a:r>
          </a:p>
        </p:txBody>
      </p:sp>
      <p:sp>
        <p:nvSpPr>
          <p:cNvPr id="9" name="Rectangle 8"/>
          <p:cNvSpPr/>
          <p:nvPr/>
        </p:nvSpPr>
        <p:spPr>
          <a:xfrm>
            <a:off x="4283968" y="2996952"/>
            <a:ext cx="3817071" cy="523220"/>
          </a:xfrm>
          <a:prstGeom prst="rect">
            <a:avLst/>
          </a:prstGeom>
        </p:spPr>
        <p:txBody>
          <a:bodyPr wrap="none">
            <a:spAutoFit/>
          </a:bodyPr>
          <a:lstStyle/>
          <a:p>
            <a:r>
              <a:rPr lang="en-ZA" sz="2800" dirty="0" smtClean="0"/>
              <a:t>Social Forces Models</a:t>
            </a:r>
          </a:p>
        </p:txBody>
      </p:sp>
      <p:sp>
        <p:nvSpPr>
          <p:cNvPr id="10" name="Rectangle 9"/>
          <p:cNvSpPr/>
          <p:nvPr/>
        </p:nvSpPr>
        <p:spPr>
          <a:xfrm>
            <a:off x="4283968" y="3933056"/>
            <a:ext cx="4032448" cy="523220"/>
          </a:xfrm>
          <a:prstGeom prst="rect">
            <a:avLst/>
          </a:prstGeom>
        </p:spPr>
        <p:txBody>
          <a:bodyPr wrap="square">
            <a:spAutoFit/>
          </a:bodyPr>
          <a:lstStyle/>
          <a:p>
            <a:r>
              <a:rPr lang="en-ZA" sz="2800" dirty="0" smtClean="0"/>
              <a:t>Rule-based Models</a:t>
            </a:r>
          </a:p>
        </p:txBody>
      </p:sp>
      <p:sp>
        <p:nvSpPr>
          <p:cNvPr id="11" name="Rectangle 10"/>
          <p:cNvSpPr/>
          <p:nvPr/>
        </p:nvSpPr>
        <p:spPr>
          <a:xfrm>
            <a:off x="4283968" y="4994012"/>
            <a:ext cx="3323346" cy="523220"/>
          </a:xfrm>
          <a:prstGeom prst="rect">
            <a:avLst/>
          </a:prstGeom>
        </p:spPr>
        <p:txBody>
          <a:bodyPr wrap="none">
            <a:spAutoFit/>
          </a:bodyPr>
          <a:lstStyle/>
          <a:p>
            <a:r>
              <a:rPr lang="en-ZA" sz="2800" dirty="0" smtClean="0"/>
              <a:t>Cellular Automata</a:t>
            </a:r>
          </a:p>
        </p:txBody>
      </p:sp>
      <p:sp>
        <p:nvSpPr>
          <p:cNvPr id="12" name="Content Placeholder 1"/>
          <p:cNvSpPr txBox="1">
            <a:spLocks/>
          </p:cNvSpPr>
          <p:nvPr/>
        </p:nvSpPr>
        <p:spPr>
          <a:xfrm>
            <a:off x="827584" y="1484784"/>
            <a:ext cx="2736304"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H</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ZA" sz="2700" dirty="0" smtClean="0"/>
              <a:t>H</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H</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ZA" sz="2700" dirty="0" smtClean="0"/>
              <a:t>L</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M</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ZA" sz="2700" dirty="0" smtClean="0"/>
              <a:t>L</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M</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ZA" sz="2700" dirty="0" smtClean="0"/>
              <a:t>L</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ZA" sz="2700" b="0" i="0" u="none" strike="noStrike" kern="1200" cap="none" spc="0" normalizeH="0" baseline="0" noProof="0" dirty="0" smtClean="0">
                <a:ln>
                  <a:noFill/>
                </a:ln>
                <a:solidFill>
                  <a:schemeClr val="tx1"/>
                </a:solidFill>
                <a:effectLst/>
                <a:uLnTx/>
                <a:uFillTx/>
                <a:latin typeface="+mn-lt"/>
                <a:ea typeface="+mn-ea"/>
                <a:cs typeface="+mn-cs"/>
              </a:rPr>
              <a:t>M</a:t>
            </a:r>
            <a:endParaRPr kumimoji="0" lang="en-ZA"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en-ZA" dirty="0" smtClean="0"/>
              <a:t>Cellular Automata</a:t>
            </a:r>
            <a:endParaRPr lang="en-ZA" dirty="0"/>
          </a:p>
        </p:txBody>
      </p:sp>
      <p:pic>
        <p:nvPicPr>
          <p:cNvPr id="4" name="Picture 3" descr="automatarush.jpg"/>
          <p:cNvPicPr>
            <a:picLocks noChangeAspect="1"/>
          </p:cNvPicPr>
          <p:nvPr/>
        </p:nvPicPr>
        <p:blipFill>
          <a:blip r:embed="rId2" cstate="print"/>
          <a:stretch>
            <a:fillRect/>
          </a:stretch>
        </p:blipFill>
        <p:spPr>
          <a:xfrm>
            <a:off x="179512" y="1844824"/>
            <a:ext cx="4032448" cy="4048017"/>
          </a:xfrm>
          <a:prstGeom prst="rect">
            <a:avLst/>
          </a:prstGeom>
        </p:spPr>
      </p:pic>
      <p:sp>
        <p:nvSpPr>
          <p:cNvPr id="6" name="Title 1"/>
          <p:cNvSpPr txBox="1">
            <a:spLocks/>
          </p:cNvSpPr>
          <p:nvPr/>
        </p:nvSpPr>
        <p:spPr>
          <a:xfrm>
            <a:off x="-1908720" y="9807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smtClean="0">
                <a:ln>
                  <a:noFill/>
                </a:ln>
                <a:solidFill>
                  <a:schemeClr val="tx1"/>
                </a:solidFill>
                <a:effectLst/>
                <a:uLnTx/>
                <a:uFillTx/>
                <a:latin typeface="+mj-lt"/>
                <a:ea typeface="+mj-ea"/>
                <a:cs typeface="+mj-cs"/>
              </a:rPr>
              <a:t>Generic Cellular Automaton</a:t>
            </a:r>
            <a:endParaRPr kumimoji="0" lang="en-ZA"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C:\Users\Matthew\Documents\Work\Honours\Assinments\Tecchia ABS shrunken for ppt.jpg"/>
          <p:cNvPicPr>
            <a:picLocks noChangeAspect="1" noChangeArrowheads="1"/>
          </p:cNvPicPr>
          <p:nvPr/>
        </p:nvPicPr>
        <p:blipFill>
          <a:blip r:embed="rId3" cstate="print"/>
          <a:srcRect/>
          <a:stretch>
            <a:fillRect/>
          </a:stretch>
        </p:blipFill>
        <p:spPr bwMode="auto">
          <a:xfrm>
            <a:off x="4341969" y="1844824"/>
            <a:ext cx="4694527" cy="4032448"/>
          </a:xfrm>
          <a:prstGeom prst="rect">
            <a:avLst/>
          </a:prstGeom>
          <a:noFill/>
        </p:spPr>
      </p:pic>
      <p:sp>
        <p:nvSpPr>
          <p:cNvPr id="10" name="Rectangle 9"/>
          <p:cNvSpPr/>
          <p:nvPr/>
        </p:nvSpPr>
        <p:spPr>
          <a:xfrm>
            <a:off x="5004048" y="1340768"/>
            <a:ext cx="3733714" cy="461665"/>
          </a:xfrm>
          <a:prstGeom prst="rect">
            <a:avLst/>
          </a:prstGeom>
        </p:spPr>
        <p:txBody>
          <a:bodyPr wrap="none">
            <a:spAutoFit/>
          </a:bodyPr>
          <a:lstStyle/>
          <a:p>
            <a:r>
              <a:rPr lang="en-ZA" sz="2400" dirty="0" smtClean="0"/>
              <a:t>ABS Cellular Automaton</a:t>
            </a:r>
            <a:endParaRPr lang="en-ZA"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3688" y="0"/>
            <a:ext cx="8229600" cy="1143000"/>
          </a:xfrm>
        </p:spPr>
        <p:txBody>
          <a:bodyPr/>
          <a:lstStyle/>
          <a:p>
            <a:r>
              <a:rPr lang="en-ZA" dirty="0" smtClean="0"/>
              <a:t>Social Forces Models</a:t>
            </a:r>
            <a:endParaRPr lang="en-ZA" dirty="0"/>
          </a:p>
        </p:txBody>
      </p:sp>
      <p:sp>
        <p:nvSpPr>
          <p:cNvPr id="5" name="Title 1"/>
          <p:cNvSpPr txBox="1">
            <a:spLocks/>
          </p:cNvSpPr>
          <p:nvPr/>
        </p:nvSpPr>
        <p:spPr>
          <a:xfrm>
            <a:off x="-2196752" y="119675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400" dirty="0" smtClean="0">
                <a:latin typeface="+mj-lt"/>
                <a:ea typeface="+mj-ea"/>
                <a:cs typeface="+mj-cs"/>
              </a:rPr>
              <a:t>Original Social Forces</a:t>
            </a:r>
            <a:endParaRPr kumimoji="0" lang="en-ZA"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descr="C:\Users\Matthew\Documents\Work\Honours\Assinments\Helbing shrunken for ppt.jpg"/>
          <p:cNvPicPr>
            <a:picLocks noChangeAspect="1" noChangeArrowheads="1"/>
          </p:cNvPicPr>
          <p:nvPr/>
        </p:nvPicPr>
        <p:blipFill>
          <a:blip r:embed="rId2" cstate="print"/>
          <a:srcRect/>
          <a:stretch>
            <a:fillRect/>
          </a:stretch>
        </p:blipFill>
        <p:spPr bwMode="auto">
          <a:xfrm>
            <a:off x="251520" y="2060848"/>
            <a:ext cx="3240360" cy="4050451"/>
          </a:xfrm>
          <a:prstGeom prst="rect">
            <a:avLst/>
          </a:prstGeom>
          <a:noFill/>
        </p:spPr>
      </p:pic>
      <p:pic>
        <p:nvPicPr>
          <p:cNvPr id="2050" name="Picture 2" descr="C:\Users\Matthew\Documents\Work\Honours\Project pictures\Social Forces Quinn - Airport Evac (Parralel) edited for ppt.jpg"/>
          <p:cNvPicPr>
            <a:picLocks noChangeAspect="1" noChangeArrowheads="1"/>
          </p:cNvPicPr>
          <p:nvPr/>
        </p:nvPicPr>
        <p:blipFill>
          <a:blip r:embed="rId3" cstate="print"/>
          <a:srcRect/>
          <a:stretch>
            <a:fillRect/>
          </a:stretch>
        </p:blipFill>
        <p:spPr bwMode="auto">
          <a:xfrm>
            <a:off x="3802585" y="2298502"/>
            <a:ext cx="5233911" cy="3434754"/>
          </a:xfrm>
          <a:prstGeom prst="rect">
            <a:avLst/>
          </a:prstGeom>
          <a:noFill/>
        </p:spPr>
      </p:pic>
      <p:sp>
        <p:nvSpPr>
          <p:cNvPr id="8" name="Title 1"/>
          <p:cNvSpPr txBox="1">
            <a:spLocks/>
          </p:cNvSpPr>
          <p:nvPr/>
        </p:nvSpPr>
        <p:spPr>
          <a:xfrm>
            <a:off x="2267744" y="1196752"/>
            <a:ext cx="8229600" cy="1143000"/>
          </a:xfrm>
          <a:prstGeom prst="rect">
            <a:avLst/>
          </a:prstGeom>
        </p:spPr>
        <p:txBody>
          <a:bodyPr vert="horz" lIns="91440" tIns="45720" rIns="91440" bIns="45720" rtlCol="0" anchor="ctr">
            <a:normAutofit/>
          </a:bodyPr>
          <a:lstStyle/>
          <a:p>
            <a:pPr lvl="0" algn="ctr">
              <a:spcBef>
                <a:spcPct val="0"/>
              </a:spcBef>
              <a:defRPr/>
            </a:pPr>
            <a:r>
              <a:rPr lang="en-ZA" sz="2400" dirty="0" smtClean="0">
                <a:latin typeface="+mj-lt"/>
                <a:ea typeface="+mj-ea"/>
                <a:cs typeface="+mj-cs"/>
              </a:rPr>
              <a:t>Parallelised Social Forces</a:t>
            </a:r>
            <a:endParaRPr kumimoji="0" lang="en-ZA"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85392" y="90872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smtClean="0">
                <a:ln>
                  <a:noFill/>
                </a:ln>
                <a:solidFill>
                  <a:schemeClr val="tx1"/>
                </a:solidFill>
                <a:effectLst/>
                <a:uLnTx/>
                <a:uFillTx/>
                <a:latin typeface="+mj-lt"/>
                <a:ea typeface="+mj-ea"/>
                <a:cs typeface="+mj-cs"/>
              </a:rPr>
              <a:t>Mass</a:t>
            </a:r>
            <a:r>
              <a:rPr lang="en-ZA" sz="2400" dirty="0" smtClean="0">
                <a:latin typeface="+mj-lt"/>
                <a:ea typeface="+mj-ea"/>
                <a:cs typeface="+mj-cs"/>
              </a:rPr>
              <a:t>Motion</a:t>
            </a:r>
            <a:endParaRPr kumimoji="0" lang="en-ZA"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title"/>
          </p:nvPr>
        </p:nvSpPr>
        <p:spPr>
          <a:xfrm>
            <a:off x="539552" y="0"/>
            <a:ext cx="8229600" cy="1143000"/>
          </a:xfrm>
        </p:spPr>
        <p:txBody>
          <a:bodyPr/>
          <a:lstStyle/>
          <a:p>
            <a:pPr algn="ctr"/>
            <a:r>
              <a:rPr lang="en-ZA" dirty="0" smtClean="0"/>
              <a:t>Hybrid Models</a:t>
            </a:r>
            <a:endParaRPr lang="en-ZA" dirty="0"/>
          </a:p>
        </p:txBody>
      </p:sp>
      <p:sp>
        <p:nvSpPr>
          <p:cNvPr id="11" name="Title 1"/>
          <p:cNvSpPr txBox="1">
            <a:spLocks/>
          </p:cNvSpPr>
          <p:nvPr/>
        </p:nvSpPr>
        <p:spPr>
          <a:xfrm>
            <a:off x="2895128" y="8367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smtClean="0">
                <a:ln>
                  <a:noFill/>
                </a:ln>
                <a:solidFill>
                  <a:schemeClr val="tx1"/>
                </a:solidFill>
                <a:effectLst/>
                <a:uLnTx/>
                <a:uFillTx/>
                <a:latin typeface="+mj-lt"/>
                <a:ea typeface="+mj-ea"/>
                <a:cs typeface="+mj-cs"/>
              </a:rPr>
              <a:t>Massive</a:t>
            </a:r>
            <a:r>
              <a:rPr kumimoji="0" lang="en-ZA" sz="2400" b="0" i="0" u="none" strike="noStrike" kern="1200" cap="none" spc="0" normalizeH="0" noProof="0" dirty="0" smtClean="0">
                <a:ln>
                  <a:noFill/>
                </a:ln>
                <a:solidFill>
                  <a:schemeClr val="tx1"/>
                </a:solidFill>
                <a:effectLst/>
                <a:uLnTx/>
                <a:uFillTx/>
                <a:latin typeface="+mj-lt"/>
                <a:ea typeface="+mj-ea"/>
                <a:cs typeface="+mj-cs"/>
              </a:rPr>
              <a:t> Software</a:t>
            </a:r>
            <a:endParaRPr kumimoji="0" lang="en-ZA"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descr="C:\Users\Matthew\Documents\Work\Honours\Project pictures\Massive.jpg"/>
          <p:cNvPicPr>
            <a:picLocks noChangeAspect="1" noChangeArrowheads="1"/>
          </p:cNvPicPr>
          <p:nvPr/>
        </p:nvPicPr>
        <p:blipFill>
          <a:blip r:embed="rId2" cstate="print"/>
          <a:srcRect/>
          <a:stretch>
            <a:fillRect/>
          </a:stretch>
        </p:blipFill>
        <p:spPr bwMode="auto">
          <a:xfrm>
            <a:off x="4644008" y="1700808"/>
            <a:ext cx="4427984" cy="4427984"/>
          </a:xfrm>
          <a:prstGeom prst="rect">
            <a:avLst/>
          </a:prstGeom>
          <a:noFill/>
        </p:spPr>
      </p:pic>
      <p:pic>
        <p:nvPicPr>
          <p:cNvPr id="1029" name="Picture 5" descr="C:\Users\Matthew\Documents\Work\Honours\Project pictures\MassMotion Graphics comparison edited for PPt.jpg"/>
          <p:cNvPicPr>
            <a:picLocks noChangeAspect="1" noChangeArrowheads="1"/>
          </p:cNvPicPr>
          <p:nvPr/>
        </p:nvPicPr>
        <p:blipFill>
          <a:blip r:embed="rId3" cstate="print"/>
          <a:srcRect/>
          <a:stretch>
            <a:fillRect/>
          </a:stretch>
        </p:blipFill>
        <p:spPr bwMode="auto">
          <a:xfrm>
            <a:off x="107504" y="1700808"/>
            <a:ext cx="4392488" cy="43924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596</TotalTime>
  <Words>791</Words>
  <Application>Microsoft Office PowerPoint</Application>
  <PresentationFormat>On-screen Show (4:3)</PresentationFormat>
  <Paragraphs>250</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A Comparison of Crowd Simulation Techniques</vt:lpstr>
      <vt:lpstr>Why compare them?</vt:lpstr>
      <vt:lpstr>Types of models</vt:lpstr>
      <vt:lpstr>An overabundance of models</vt:lpstr>
      <vt:lpstr>A Representative Sample</vt:lpstr>
      <vt:lpstr>The models to analyse</vt:lpstr>
      <vt:lpstr>Cellular Automata</vt:lpstr>
      <vt:lpstr>Social Forces Models</vt:lpstr>
      <vt:lpstr>Hybrid Models</vt:lpstr>
      <vt:lpstr>Comparing models</vt:lpstr>
      <vt:lpstr>Comparing models</vt:lpstr>
      <vt:lpstr>Comparing models</vt:lpstr>
      <vt:lpstr>Comparing models - Weights</vt:lpstr>
      <vt:lpstr>Comparing models - Scores</vt:lpstr>
      <vt:lpstr>Comparing models – Equations</vt:lpstr>
      <vt:lpstr>Results – before penalties</vt:lpstr>
      <vt:lpstr>Comparing models – Equations</vt:lpstr>
      <vt:lpstr>Results – after penalties</vt:lpstr>
      <vt:lpstr>Specific Conclusions</vt:lpstr>
      <vt:lpstr>Specific Conclusions</vt:lpstr>
      <vt:lpstr>Specific Conclusions:  Non-commercial / Hybrid</vt:lpstr>
      <vt:lpstr>Generalised Conclusions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Crowd Simulation Techniques</dc:title>
  <dc:creator>Matthew</dc:creator>
  <cp:lastModifiedBy>Matthew</cp:lastModifiedBy>
  <cp:revision>69</cp:revision>
  <dcterms:created xsi:type="dcterms:W3CDTF">2012-02-25T12:54:59Z</dcterms:created>
  <dcterms:modified xsi:type="dcterms:W3CDTF">2012-10-28T11:47:00Z</dcterms:modified>
</cp:coreProperties>
</file>